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351" r:id="rId6"/>
    <p:sldId id="353" r:id="rId7"/>
    <p:sldId id="308" r:id="rId8"/>
    <p:sldId id="350" r:id="rId9"/>
    <p:sldId id="355" r:id="rId10"/>
    <p:sldId id="367" r:id="rId11"/>
    <p:sldId id="356" r:id="rId12"/>
    <p:sldId id="357" r:id="rId13"/>
    <p:sldId id="368" r:id="rId14"/>
    <p:sldId id="298" r:id="rId15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EFE"/>
    <a:srgbClr val="FEFFFE"/>
    <a:srgbClr val="FFFEFE"/>
    <a:srgbClr val="FFFFFE"/>
    <a:srgbClr val="FFFEFF"/>
    <a:srgbClr val="FEFFFF"/>
    <a:srgbClr val="9E3039"/>
    <a:srgbClr val="614D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5" autoAdjust="0"/>
    <p:restoredTop sz="99708" autoAdjust="0"/>
  </p:normalViewPr>
  <p:slideViewPr>
    <p:cSldViewPr>
      <p:cViewPr varScale="1">
        <p:scale>
          <a:sx n="106" d="100"/>
          <a:sy n="106" d="100"/>
        </p:scale>
        <p:origin x="-648" y="-112"/>
      </p:cViewPr>
      <p:guideLst>
        <p:guide orient="horz" pos="807"/>
        <p:guide orient="horz" pos="3984"/>
        <p:guide orient="horz" pos="2214"/>
        <p:guide orient="horz" pos="1100"/>
        <p:guide pos="737"/>
        <p:guide pos="5540"/>
        <p:guide pos="3110"/>
        <p:guide pos="2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958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tags" Target="tags/tag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39063" y="8728075"/>
            <a:ext cx="66015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/>
            </a:lvl1pPr>
          </a:lstStyle>
          <a:p>
            <a:pPr>
              <a:defRPr/>
            </a:pPr>
            <a:fld id="{2792DA9F-74B0-40AE-BFA4-5566EEEA6A07}" type="slidenum">
              <a:rPr lang="en-US" smtClean="0">
                <a:solidFill>
                  <a:schemeClr val="bg2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92527" name="Text Box 15"/>
          <p:cNvSpPr txBox="1">
            <a:spLocks noChangeArrowheads="1"/>
          </p:cNvSpPr>
          <p:nvPr/>
        </p:nvSpPr>
        <p:spPr bwMode="auto">
          <a:xfrm>
            <a:off x="533400" y="8839200"/>
            <a:ext cx="2016125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chemeClr val="bg2"/>
                </a:solidFill>
                <a:cs typeface="Arial" charset="0"/>
              </a:rPr>
              <a:t>© </a:t>
            </a:r>
            <a:r>
              <a:rPr lang="en-US" sz="1000" dirty="0" smtClean="0">
                <a:solidFill>
                  <a:schemeClr val="bg2"/>
                </a:solidFill>
              </a:rPr>
              <a:t>2013 </a:t>
            </a:r>
            <a:r>
              <a:rPr lang="en-US" sz="1000" dirty="0">
                <a:solidFill>
                  <a:schemeClr val="bg2"/>
                </a:solidFill>
              </a:rPr>
              <a:t>NetApp.  All rights reserved.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745580" y="8798603"/>
            <a:ext cx="2971800" cy="2390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ctr"/>
            <a:r>
              <a:rPr lang="en-US" sz="1000" smtClean="0">
                <a:solidFill>
                  <a:schemeClr val="bg2"/>
                </a:solidFill>
              </a:rPr>
              <a:t>NetApp Confidential - For Internal Use Only</a:t>
            </a:r>
            <a:endParaRPr 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2342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9200" y="304800"/>
            <a:ext cx="4419600" cy="3314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28600" y="3810000"/>
            <a:ext cx="6400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905997" y="8807670"/>
            <a:ext cx="8366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5924FFC-41EC-40A6-8CA1-699214E458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hidden">
          <a:xfrm>
            <a:off x="457200" y="8839200"/>
            <a:ext cx="2016125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chemeClr val="bg2"/>
                </a:solidFill>
                <a:cs typeface="Arial" charset="0"/>
              </a:rPr>
              <a:t>© </a:t>
            </a:r>
            <a:r>
              <a:rPr lang="en-US" sz="1000" dirty="0" smtClean="0">
                <a:solidFill>
                  <a:schemeClr val="bg2"/>
                </a:solidFill>
              </a:rPr>
              <a:t>2013 </a:t>
            </a:r>
            <a:r>
              <a:rPr lang="en-US" sz="1000" dirty="0">
                <a:solidFill>
                  <a:schemeClr val="bg2"/>
                </a:solidFill>
              </a:rPr>
              <a:t>NetApp.  All rights reserved.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805739" y="8737558"/>
            <a:ext cx="3342398" cy="29920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NetApp Confidential - For Internal Use Only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479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1682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3492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5175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6858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wmf"/><Relationship Id="rId3" Type="http://schemas.openxmlformats.org/officeDocument/2006/relationships/image" Target="../media/image8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wmf"/><Relationship Id="rId3" Type="http://schemas.openxmlformats.org/officeDocument/2006/relationships/image" Target="../media/image10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349250" y="3629025"/>
            <a:ext cx="4127331" cy="1678210"/>
          </a:xfrm>
        </p:spPr>
        <p:txBody>
          <a:bodyPr>
            <a:noAutofit/>
          </a:bodyPr>
          <a:lstStyle>
            <a:lvl1pPr marL="0" indent="0">
              <a:buFont typeface="Wingdings 2" pitchFamily="18" charset="2"/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 bwMode="black">
          <a:xfrm>
            <a:off x="349250" y="1746249"/>
            <a:ext cx="4118134" cy="1765301"/>
          </a:xfrm>
        </p:spPr>
        <p:txBody>
          <a:bodyPr tIns="0" bIns="0" anchor="b"/>
          <a:lstStyle>
            <a:lvl1pPr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856" y="317258"/>
            <a:ext cx="1054977" cy="123444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52524" y="426955"/>
            <a:ext cx="1436523" cy="186610"/>
          </a:xfrm>
          <a:prstGeom prst="rect">
            <a:avLst/>
          </a:prstGeom>
        </p:spPr>
      </p:pic>
      <p:sp>
        <p:nvSpPr>
          <p:cNvPr id="5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8F08185-882F-4F21-B6AB-5D917FCFAB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4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pic>
        <p:nvPicPr>
          <p:cNvPr id="40" name="Picture 39" descr="Head_1_CMYK.jp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54744" y="1281113"/>
            <a:ext cx="3104321" cy="41137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54" y="6598445"/>
            <a:ext cx="2230757" cy="1963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988" y="1281112"/>
            <a:ext cx="7603490" cy="5043488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938D5-676B-4424-8B52-343AF2A12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988" y="1281113"/>
            <a:ext cx="3591731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281113"/>
            <a:ext cx="3765550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DF13B-F67F-4AC9-9D3E-BD49C9AC5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grpSp>
        <p:nvGrpSpPr>
          <p:cNvPr id="7" name="Group 6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0" y="3629025"/>
            <a:ext cx="4587875" cy="1639661"/>
          </a:xfrm>
        </p:spPr>
        <p:txBody>
          <a:bodyPr lIns="0" tIns="0" rIns="0" bIns="0"/>
          <a:lstStyle>
            <a:lvl1pPr marL="228600" indent="-22860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sp>
        <p:nvSpPr>
          <p:cNvPr id="9" name="Title 6"/>
          <p:cNvSpPr>
            <a:spLocks noGrp="1"/>
          </p:cNvSpPr>
          <p:nvPr userDrawn="1">
            <p:ph type="title"/>
          </p:nvPr>
        </p:nvSpPr>
        <p:spPr>
          <a:xfrm>
            <a:off x="349250" y="1736726"/>
            <a:ext cx="4587875" cy="1765300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1" y="3628572"/>
            <a:ext cx="4587874" cy="164267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349250" y="1736725"/>
            <a:ext cx="4587875" cy="1766207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NetApp Confidential - Internal Use Only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46203" y="3074122"/>
            <a:ext cx="3804884" cy="617504"/>
          </a:xfrm>
          <a:prstGeom prst="rect">
            <a:avLst/>
          </a:prstGeom>
        </p:spPr>
      </p:pic>
      <p:pic>
        <p:nvPicPr>
          <p:cNvPr id="7" name="Picture 6" descr="Puzzle_2_HiRe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219519" y="2490667"/>
            <a:ext cx="3575231" cy="22925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NetApp Confidential - Internal Use Only</a:t>
            </a:r>
            <a:endParaRPr lang="en-US"/>
          </a:p>
        </p:txBody>
      </p:sp>
      <p:pic>
        <p:nvPicPr>
          <p:cNvPr id="8" name="Picture 2" descr="C:\Users\freelance\Desktop\NA_PPT_Template_R1_012511\Collateral\NA_ThankYou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5" y="3004451"/>
            <a:ext cx="3461004" cy="100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tom_2_HiRe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466649" y="2075542"/>
            <a:ext cx="2773331" cy="275190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png"/><Relationship Id="rId1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279398"/>
            <a:ext cx="7612821" cy="504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95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169988" y="352425"/>
            <a:ext cx="760825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138" y="331016"/>
            <a:ext cx="656429" cy="768096"/>
          </a:xfrm>
          <a:prstGeom prst="rect">
            <a:avLst/>
          </a:prstGeom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8F08185-882F-4F21-B6AB-5D917FCFAB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54" y="6598445"/>
            <a:ext cx="2230757" cy="1963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1" r:id="rId2"/>
    <p:sldLayoutId id="2147483652" r:id="rId3"/>
    <p:sldLayoutId id="2147483664" r:id="rId4"/>
    <p:sldLayoutId id="2147483657" r:id="rId5"/>
    <p:sldLayoutId id="2147483665" r:id="rId6"/>
    <p:sldLayoutId id="2147483653" r:id="rId7"/>
    <p:sldLayoutId id="2147483660" r:id="rId8"/>
    <p:sldLayoutId id="2147483661" r:id="rId9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298450" indent="-298450" algn="l" rtl="0" eaLnBrk="1" fontAlgn="base" hangingPunct="1">
        <a:spcBef>
          <a:spcPts val="676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1" fontAlgn="base" hangingPunct="1">
        <a:spcBef>
          <a:spcPts val="624"/>
        </a:spcBef>
        <a:spcAft>
          <a:spcPct val="0"/>
        </a:spcAft>
        <a:buFont typeface="Arial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1" fontAlgn="base" hangingPunct="1">
        <a:spcBef>
          <a:spcPts val="576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1" fontAlgn="base" hangingPunct="1">
        <a:spcBef>
          <a:spcPts val="48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1" fontAlgn="base" hangingPunct="1">
        <a:spcBef>
          <a:spcPts val="48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eaLnBrk="1" fontAlgn="base" hangingPunct="1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eaLnBrk="1" fontAlgn="base" hangingPunct="1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eaLnBrk="1" fontAlgn="base" hangingPunct="1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eaLnBrk="1" fontAlgn="base" hangingPunct="1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itle 2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May 27, 2016</a:t>
            </a:r>
            <a:endParaRPr lang="en-US" dirty="0"/>
          </a:p>
        </p:txBody>
      </p:sp>
      <p:sp>
        <p:nvSpPr>
          <p:cNvPr id="20" name="Title 1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 smtClean="0"/>
              <a:t>Effects of Storage Trends on Databases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8F08185-882F-4F21-B6AB-5D917FCFAB1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prstDash val="dash"/>
          </a:ln>
        </p:spPr>
        <p:txBody>
          <a:bodyPr/>
          <a:lstStyle/>
          <a:p>
            <a:r>
              <a:rPr lang="en-US" dirty="0" smtClean="0"/>
              <a:t>The Humble Disk Drive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Picture 5" descr="PH0350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200"/>
            <a:ext cx="3524250" cy="2857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81400" y="3124200"/>
            <a:ext cx="4475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IBM introduced the disk drive in 1956.</a:t>
            </a:r>
          </a:p>
        </p:txBody>
      </p:sp>
    </p:spTree>
    <p:extLst>
      <p:ext uri="{BB962C8B-B14F-4D97-AF65-F5344CB8AC3E}">
        <p14:creationId xmlns:p14="http://schemas.microsoft.com/office/powerpoint/2010/main" val="1987653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prstDash val="dash"/>
          </a:ln>
        </p:spPr>
        <p:txBody>
          <a:bodyPr/>
          <a:lstStyle/>
          <a:p>
            <a:r>
              <a:rPr lang="en-US" dirty="0" smtClean="0"/>
              <a:t>The Humble Disk Drive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Picture 5" descr="PH0350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200"/>
            <a:ext cx="3524250" cy="28575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 bwMode="auto">
          <a:xfrm>
            <a:off x="3352800" y="2819400"/>
            <a:ext cx="1219200" cy="9906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8" descr="hitachi_10k_hard_driv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905000"/>
            <a:ext cx="4084038" cy="32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5410200"/>
            <a:ext cx="5137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A relatively simple landscape for 50+ years.</a:t>
            </a:r>
          </a:p>
        </p:txBody>
      </p:sp>
    </p:spTree>
    <p:extLst>
      <p:ext uri="{BB962C8B-B14F-4D97-AF65-F5344CB8AC3E}">
        <p14:creationId xmlns:p14="http://schemas.microsoft.com/office/powerpoint/2010/main" val="1127293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prstDash val="dash"/>
          </a:ln>
        </p:spPr>
        <p:txBody>
          <a:bodyPr/>
          <a:lstStyle/>
          <a:p>
            <a:r>
              <a:rPr lang="en-US" dirty="0" smtClean="0"/>
              <a:t>Media Landscape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Oval 2"/>
          <p:cNvSpPr/>
          <p:nvPr/>
        </p:nvSpPr>
        <p:spPr bwMode="auto">
          <a:xfrm rot="6684845">
            <a:off x="3728590" y="2678965"/>
            <a:ext cx="882667" cy="173666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045115">
            <a:off x="4225386" y="2962127"/>
            <a:ext cx="6037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sz="1400" dirty="0" smtClean="0"/>
              <a:t>DISK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2514600" y="1828800"/>
            <a:ext cx="0" cy="2971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2514600" y="4800600"/>
            <a:ext cx="44196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Oval 14"/>
          <p:cNvSpPr/>
          <p:nvPr/>
        </p:nvSpPr>
        <p:spPr bwMode="auto">
          <a:xfrm>
            <a:off x="2743200" y="2133600"/>
            <a:ext cx="457200" cy="457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2045115">
            <a:off x="2875196" y="1895327"/>
            <a:ext cx="713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sz="1400" dirty="0" smtClean="0"/>
              <a:t>DRAM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5562600" y="3962400"/>
            <a:ext cx="457200" cy="457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045115">
            <a:off x="5731108" y="3724127"/>
            <a:ext cx="640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sz="1400" dirty="0" smtClean="0"/>
              <a:t>TAPE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05000" y="3048000"/>
            <a:ext cx="484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sz="1400" dirty="0" smtClean="0"/>
              <a:t>$$$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62400" y="4800600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sz="1400" dirty="0" smtClean="0"/>
              <a:t>Access Latency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3124200" y="2743200"/>
            <a:ext cx="3276600" cy="1752600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267200" y="2743200"/>
            <a:ext cx="0" cy="17526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3124200" y="4191000"/>
            <a:ext cx="1212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sz="1400" dirty="0" smtClean="0">
                <a:solidFill>
                  <a:schemeClr val="accent5"/>
                </a:solidFill>
              </a:rPr>
              <a:t>Performance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62600" y="2743200"/>
            <a:ext cx="889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sz="1400" dirty="0" smtClean="0">
                <a:solidFill>
                  <a:schemeClr val="accent5"/>
                </a:solidFill>
              </a:rPr>
              <a:t>Capacity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0" y="1676400"/>
            <a:ext cx="1411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1956-2006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3429000" y="3048000"/>
            <a:ext cx="457200" cy="4572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sz="1200" dirty="0" smtClean="0"/>
              <a:t>FC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3810000" y="3352800"/>
            <a:ext cx="457200" cy="4572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sz="1200" dirty="0" smtClean="0"/>
              <a:t>SCSI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4419600" y="3581400"/>
            <a:ext cx="457200" cy="4572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sz="1200" dirty="0" smtClean="0"/>
              <a:t>SATA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978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Landscape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828800"/>
            <a:ext cx="5105400" cy="32632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0" y="16764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Today</a:t>
            </a:r>
          </a:p>
        </p:txBody>
      </p:sp>
      <p:sp>
        <p:nvSpPr>
          <p:cNvPr id="7" name="Oval 6"/>
          <p:cNvSpPr/>
          <p:nvPr/>
        </p:nvSpPr>
        <p:spPr bwMode="auto">
          <a:xfrm rot="2763176">
            <a:off x="4462033" y="2863816"/>
            <a:ext cx="838200" cy="685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2045115">
            <a:off x="4821274" y="2702060"/>
            <a:ext cx="763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sz="1400" dirty="0" smtClean="0"/>
              <a:t>FLASH</a:t>
            </a:r>
          </a:p>
        </p:txBody>
      </p:sp>
      <p:sp>
        <p:nvSpPr>
          <p:cNvPr id="10" name="TextBox 9"/>
          <p:cNvSpPr txBox="1"/>
          <p:nvPr/>
        </p:nvSpPr>
        <p:spPr>
          <a:xfrm rot="2045115">
            <a:off x="4487086" y="3091322"/>
            <a:ext cx="821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sz="1200" i="1" dirty="0" smtClean="0">
                <a:solidFill>
                  <a:srgbClr val="FF0000"/>
                </a:solidFill>
              </a:rPr>
              <a:t>Capacity</a:t>
            </a:r>
          </a:p>
        </p:txBody>
      </p:sp>
    </p:spTree>
    <p:extLst>
      <p:ext uri="{BB962C8B-B14F-4D97-AF65-F5344CB8AC3E}">
        <p14:creationId xmlns:p14="http://schemas.microsoft.com/office/powerpoint/2010/main" val="759237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Memory Hierarchy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 bwMode="auto">
          <a:xfrm>
            <a:off x="685800" y="1524000"/>
            <a:ext cx="4419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chemeClr val="accent2"/>
              </a:buClr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Oracle</a:t>
            </a:r>
          </a:p>
          <a:p>
            <a:pPr algn="ctr">
              <a:buClr>
                <a:schemeClr val="accent2"/>
              </a:buClr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SAP HANA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9800" y="1143000"/>
            <a:ext cx="14522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Application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685800" y="3962400"/>
            <a:ext cx="44196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Kernel (POSIX)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981200" y="4648200"/>
            <a:ext cx="31242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VFS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1981200" y="5334000"/>
            <a:ext cx="31242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NFS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685800" y="4648200"/>
            <a:ext cx="1219200" cy="1295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Buffer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Cache</a:t>
            </a:r>
          </a:p>
        </p:txBody>
      </p:sp>
      <p:sp>
        <p:nvSpPr>
          <p:cNvPr id="13" name="Down Arrow 12"/>
          <p:cNvSpPr/>
          <p:nvPr/>
        </p:nvSpPr>
        <p:spPr bwMode="auto">
          <a:xfrm>
            <a:off x="2667000" y="3124200"/>
            <a:ext cx="685800" cy="6858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9000" y="3276600"/>
            <a:ext cx="3178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Updates (read/write/</a:t>
            </a:r>
            <a:r>
              <a:rPr lang="en-US" dirty="0" err="1" smtClean="0"/>
              <a:t>lseek</a:t>
            </a:r>
            <a:r>
              <a:rPr lang="en-US" dirty="0" smtClean="0"/>
              <a:t>)</a:t>
            </a:r>
          </a:p>
        </p:txBody>
      </p:sp>
      <p:pic>
        <p:nvPicPr>
          <p:cNvPr id="15" name="Picture 14" descr="fas3050_cab_stacked_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048000"/>
            <a:ext cx="2242603" cy="3261968"/>
          </a:xfrm>
          <a:prstGeom prst="rect">
            <a:avLst/>
          </a:prstGeom>
        </p:spPr>
      </p:pic>
      <p:sp>
        <p:nvSpPr>
          <p:cNvPr id="16" name="Right Arrow 15"/>
          <p:cNvSpPr/>
          <p:nvPr/>
        </p:nvSpPr>
        <p:spPr bwMode="auto">
          <a:xfrm>
            <a:off x="5334000" y="5257800"/>
            <a:ext cx="1219200" cy="685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5410200"/>
            <a:ext cx="911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blocks</a:t>
            </a:r>
          </a:p>
        </p:txBody>
      </p:sp>
    </p:spTree>
    <p:extLst>
      <p:ext uri="{BB962C8B-B14F-4D97-AF65-F5344CB8AC3E}">
        <p14:creationId xmlns:p14="http://schemas.microsoft.com/office/powerpoint/2010/main" val="2503808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Memory Hierarchy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 bwMode="auto">
          <a:xfrm>
            <a:off x="685800" y="1524000"/>
            <a:ext cx="4419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chemeClr val="accent2"/>
              </a:buClr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Oracle</a:t>
            </a:r>
          </a:p>
          <a:p>
            <a:pPr algn="ctr">
              <a:buClr>
                <a:schemeClr val="accent2"/>
              </a:buClr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SAP HANA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9800" y="1143000"/>
            <a:ext cx="14522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Application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685800" y="3962400"/>
            <a:ext cx="44196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Kernel (POSIX)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981200" y="4648200"/>
            <a:ext cx="31242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VFS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1981200" y="5334000"/>
            <a:ext cx="31242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NFS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685800" y="4648200"/>
            <a:ext cx="1219200" cy="1295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Buffer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Cache</a:t>
            </a:r>
          </a:p>
        </p:txBody>
      </p:sp>
      <p:sp>
        <p:nvSpPr>
          <p:cNvPr id="13" name="Down Arrow 12"/>
          <p:cNvSpPr/>
          <p:nvPr/>
        </p:nvSpPr>
        <p:spPr bwMode="auto">
          <a:xfrm>
            <a:off x="2667000" y="3124200"/>
            <a:ext cx="685800" cy="685800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9000" y="3276600"/>
            <a:ext cx="3178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Updates (read/write/</a:t>
            </a:r>
            <a:r>
              <a:rPr lang="en-US" dirty="0" err="1" smtClean="0"/>
              <a:t>lseek</a:t>
            </a:r>
            <a:r>
              <a:rPr lang="en-US" dirty="0" smtClean="0"/>
              <a:t>)</a:t>
            </a:r>
          </a:p>
        </p:txBody>
      </p:sp>
      <p:pic>
        <p:nvPicPr>
          <p:cNvPr id="15" name="Picture 14" descr="fas3050_cab_stacked_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048000"/>
            <a:ext cx="2242603" cy="3261968"/>
          </a:xfrm>
          <a:prstGeom prst="rect">
            <a:avLst/>
          </a:prstGeom>
        </p:spPr>
      </p:pic>
      <p:sp>
        <p:nvSpPr>
          <p:cNvPr id="16" name="Right Arrow 15"/>
          <p:cNvSpPr/>
          <p:nvPr/>
        </p:nvSpPr>
        <p:spPr bwMode="auto">
          <a:xfrm>
            <a:off x="5334000" y="5257800"/>
            <a:ext cx="1219200" cy="685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5410200"/>
            <a:ext cx="911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blocks</a:t>
            </a:r>
          </a:p>
        </p:txBody>
      </p:sp>
      <p:sp>
        <p:nvSpPr>
          <p:cNvPr id="3" name="&quot;No&quot; Symbol 2"/>
          <p:cNvSpPr/>
          <p:nvPr/>
        </p:nvSpPr>
        <p:spPr bwMode="auto">
          <a:xfrm>
            <a:off x="5715000" y="533400"/>
            <a:ext cx="2362200" cy="2362200"/>
          </a:xfrm>
          <a:prstGeom prst="noSmoking">
            <a:avLst>
              <a:gd name="adj" fmla="val 10125"/>
            </a:avLst>
          </a:prstGeom>
          <a:solidFill>
            <a:schemeClr val="accent5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9736282">
            <a:off x="5791200" y="1371600"/>
            <a:ext cx="23609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We’re slaves to the</a:t>
            </a:r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Persistence layer</a:t>
            </a:r>
          </a:p>
        </p:txBody>
      </p:sp>
    </p:spTree>
    <p:extLst>
      <p:ext uri="{BB962C8B-B14F-4D97-AF65-F5344CB8AC3E}">
        <p14:creationId xmlns:p14="http://schemas.microsoft.com/office/powerpoint/2010/main" val="2246709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286500" y="914400"/>
            <a:ext cx="2857500" cy="2857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Memory Hierarchy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 bwMode="auto">
          <a:xfrm>
            <a:off x="685800" y="1524000"/>
            <a:ext cx="4419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chemeClr val="accent2"/>
              </a:buClr>
            </a:pPr>
            <a:r>
              <a:rPr lang="en-US" dirty="0" err="1" smtClean="0">
                <a:solidFill>
                  <a:schemeClr val="tx1"/>
                </a:solidFill>
                <a:latin typeface="Arial" charset="0"/>
              </a:rPr>
              <a:t>st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::map (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log</a:t>
            </a:r>
            <a:r>
              <a:rPr kumimoji="0" lang="en-US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  <a:r>
              <a:rPr kumimoji="0" lang="en-US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N, </a:t>
            </a:r>
            <a:r>
              <a:rPr lang="en-US" i="1" dirty="0">
                <a:solidFill>
                  <a:schemeClr val="tx1"/>
                </a:solidFill>
                <a:latin typeface="Arial" charset="0"/>
              </a:rPr>
              <a:t>log</a:t>
            </a:r>
            <a:r>
              <a:rPr lang="en-US" i="1" baseline="-25000" dirty="0">
                <a:solidFill>
                  <a:schemeClr val="tx1"/>
                </a:solidFill>
                <a:latin typeface="Arial" charset="0"/>
              </a:rPr>
              <a:t>2</a:t>
            </a:r>
            <a:r>
              <a:rPr lang="en-US" i="1" dirty="0">
                <a:solidFill>
                  <a:schemeClr val="tx1"/>
                </a:solidFill>
                <a:latin typeface="Arial" charset="0"/>
              </a:rPr>
              <a:t>N</a:t>
            </a:r>
            <a:r>
              <a:rPr kumimoji="0" lang="en-US" sz="20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err="1" smtClean="0">
                <a:solidFill>
                  <a:schemeClr val="tx1"/>
                </a:solidFill>
                <a:latin typeface="Arial" charset="0"/>
              </a:rPr>
              <a:t>std:list</a:t>
            </a: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 (constant, </a:t>
            </a:r>
            <a:r>
              <a:rPr lang="en-US" i="1" dirty="0" smtClean="0">
                <a:solidFill>
                  <a:schemeClr val="tx1"/>
                </a:solidFill>
                <a:latin typeface="Arial" charset="0"/>
              </a:rPr>
              <a:t>N</a:t>
            </a: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b</a:t>
            </a: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oost::XXX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9800" y="1143000"/>
            <a:ext cx="14522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Application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685800" y="3962400"/>
            <a:ext cx="44196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Kernel (POSIX)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981200" y="4648200"/>
            <a:ext cx="31242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VFS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1981200" y="5334000"/>
            <a:ext cx="3124200" cy="609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NFS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685800" y="4648200"/>
            <a:ext cx="1219200" cy="1295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Buffer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Cache</a:t>
            </a:r>
          </a:p>
        </p:txBody>
      </p:sp>
      <p:sp>
        <p:nvSpPr>
          <p:cNvPr id="16" name="Right Arrow 15"/>
          <p:cNvSpPr/>
          <p:nvPr/>
        </p:nvSpPr>
        <p:spPr bwMode="auto">
          <a:xfrm>
            <a:off x="5334000" y="1905000"/>
            <a:ext cx="1219200" cy="685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2057400"/>
            <a:ext cx="797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bytes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819400" y="2895600"/>
            <a:ext cx="0" cy="1066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2895600" y="3200400"/>
            <a:ext cx="36058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Control path (</a:t>
            </a:r>
            <a:r>
              <a:rPr lang="en-US" dirty="0" err="1" smtClean="0"/>
              <a:t>mmap</a:t>
            </a:r>
            <a:r>
              <a:rPr lang="en-US" dirty="0" smtClean="0"/>
              <a:t>, truncate)</a:t>
            </a:r>
          </a:p>
        </p:txBody>
      </p:sp>
    </p:spTree>
    <p:extLst>
      <p:ext uri="{BB962C8B-B14F-4D97-AF65-F5344CB8AC3E}">
        <p14:creationId xmlns:p14="http://schemas.microsoft.com/office/powerpoint/2010/main" val="3016110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 bwMode="auto">
          <a:xfrm>
            <a:off x="304800" y="2362200"/>
            <a:ext cx="5791200" cy="3124200"/>
          </a:xfrm>
          <a:prstGeom prst="rect">
            <a:avLst/>
          </a:prstGeom>
          <a:pattFill prst="ltDnDiag">
            <a:fgClr>
              <a:schemeClr val="accent2"/>
            </a:fgClr>
            <a:bgClr>
              <a:prstClr val="white"/>
            </a:bgClr>
          </a:patt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(Na</a:t>
            </a:r>
            <a:r>
              <a:rPr lang="nl-NL" dirty="0" err="1" smtClean="0"/>
              <a:t>ï</a:t>
            </a:r>
            <a:r>
              <a:rPr lang="en-US" dirty="0" err="1" smtClean="0"/>
              <a:t>ve</a:t>
            </a:r>
            <a:r>
              <a:rPr lang="en-US" dirty="0" smtClean="0"/>
              <a:t>) History of Databases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838200" y="4800600"/>
            <a:ext cx="739140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 rot="20144059">
            <a:off x="429854" y="4938114"/>
            <a:ext cx="755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1956</a:t>
            </a:r>
          </a:p>
        </p:txBody>
      </p:sp>
      <p:sp>
        <p:nvSpPr>
          <p:cNvPr id="19" name="TextBox 18"/>
          <p:cNvSpPr txBox="1"/>
          <p:nvPr/>
        </p:nvSpPr>
        <p:spPr>
          <a:xfrm rot="20144059">
            <a:off x="6906854" y="4938114"/>
            <a:ext cx="755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2006</a:t>
            </a:r>
          </a:p>
        </p:txBody>
      </p:sp>
      <p:sp>
        <p:nvSpPr>
          <p:cNvPr id="20" name="TextBox 19"/>
          <p:cNvSpPr txBox="1"/>
          <p:nvPr/>
        </p:nvSpPr>
        <p:spPr>
          <a:xfrm rot="20144059">
            <a:off x="5763855" y="4938114"/>
            <a:ext cx="755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1999</a:t>
            </a:r>
          </a:p>
        </p:txBody>
      </p:sp>
      <p:sp>
        <p:nvSpPr>
          <p:cNvPr id="21" name="TextBox 20"/>
          <p:cNvSpPr txBox="1"/>
          <p:nvPr/>
        </p:nvSpPr>
        <p:spPr>
          <a:xfrm rot="20144059">
            <a:off x="4392255" y="4938114"/>
            <a:ext cx="755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1979</a:t>
            </a:r>
          </a:p>
        </p:txBody>
      </p:sp>
      <p:sp>
        <p:nvSpPr>
          <p:cNvPr id="23" name="TextBox 22"/>
          <p:cNvSpPr txBox="1"/>
          <p:nvPr/>
        </p:nvSpPr>
        <p:spPr>
          <a:xfrm rot="20144059">
            <a:off x="3096854" y="4938114"/>
            <a:ext cx="755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1974</a:t>
            </a:r>
          </a:p>
        </p:txBody>
      </p:sp>
      <p:sp>
        <p:nvSpPr>
          <p:cNvPr id="26" name="Rounded Rectangular Callout 25"/>
          <p:cNvSpPr/>
          <p:nvPr/>
        </p:nvSpPr>
        <p:spPr bwMode="auto">
          <a:xfrm>
            <a:off x="457200" y="3352800"/>
            <a:ext cx="1981200" cy="990600"/>
          </a:xfrm>
          <a:prstGeom prst="wedgeRoundRectCallout">
            <a:avLst>
              <a:gd name="adj1" fmla="val -19486"/>
              <a:gd name="adj2" fmla="val 9295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Record oriented</a:t>
            </a:r>
          </a:p>
        </p:txBody>
      </p:sp>
      <p:sp>
        <p:nvSpPr>
          <p:cNvPr id="27" name="Rounded Rectangular Callout 26"/>
          <p:cNvSpPr/>
          <p:nvPr/>
        </p:nvSpPr>
        <p:spPr bwMode="auto">
          <a:xfrm>
            <a:off x="2514600" y="3352800"/>
            <a:ext cx="1981200" cy="990600"/>
          </a:xfrm>
          <a:prstGeom prst="wedgeRoundRectCallout">
            <a:avLst>
              <a:gd name="adj1" fmla="val -4941"/>
              <a:gd name="adj2" fmla="val 9511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SEQUEL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(SQL)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ounded Rectangular Callout 27"/>
          <p:cNvSpPr/>
          <p:nvPr/>
        </p:nvSpPr>
        <p:spPr bwMode="auto">
          <a:xfrm>
            <a:off x="4572000" y="3352800"/>
            <a:ext cx="1219200" cy="990600"/>
          </a:xfrm>
          <a:prstGeom prst="wedgeRoundRectCallout">
            <a:avLst>
              <a:gd name="adj1" fmla="val -33762"/>
              <a:gd name="adj2" fmla="val 9295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Oracle</a:t>
            </a:r>
          </a:p>
        </p:txBody>
      </p:sp>
      <p:sp>
        <p:nvSpPr>
          <p:cNvPr id="29" name="Rounded Rectangular Callout 28"/>
          <p:cNvSpPr/>
          <p:nvPr/>
        </p:nvSpPr>
        <p:spPr bwMode="auto">
          <a:xfrm>
            <a:off x="6172200" y="3352800"/>
            <a:ext cx="1219200" cy="990600"/>
          </a:xfrm>
          <a:prstGeom prst="wedgeRoundRectCallout">
            <a:avLst>
              <a:gd name="adj1" fmla="val -44267"/>
              <a:gd name="adj2" fmla="val 9403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MonetDB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4800" y="2362200"/>
            <a:ext cx="4033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Horizontal Decomposition (tables)</a:t>
            </a:r>
          </a:p>
        </p:txBody>
      </p:sp>
      <p:sp>
        <p:nvSpPr>
          <p:cNvPr id="32" name="Explosion 1 31"/>
          <p:cNvSpPr/>
          <p:nvPr/>
        </p:nvSpPr>
        <p:spPr bwMode="auto">
          <a:xfrm>
            <a:off x="7620000" y="3276600"/>
            <a:ext cx="990600" cy="1219200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86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858000" y="1905000"/>
            <a:ext cx="2857500" cy="2857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prstDash val="dash"/>
          </a:ln>
        </p:spPr>
        <p:txBody>
          <a:bodyPr/>
          <a:lstStyle/>
          <a:p>
            <a:r>
              <a:rPr lang="en-US" dirty="0" smtClean="0"/>
              <a:t>Asymptotic Opportunity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8600" y="1143000"/>
            <a:ext cx="75438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2"/>
              </a:buClr>
              <a:buFont typeface="Arial"/>
              <a:buChar char="•"/>
            </a:pPr>
            <a:r>
              <a:rPr lang="en-US" sz="2800" dirty="0" smtClean="0"/>
              <a:t>End of the artificial dichotomy of OLAP/OLTP</a:t>
            </a:r>
          </a:p>
          <a:p>
            <a:pPr marL="342900" indent="-342900">
              <a:buClr>
                <a:schemeClr val="accent2"/>
              </a:buClr>
              <a:buFont typeface="Arial"/>
              <a:buChar char="•"/>
            </a:pPr>
            <a:r>
              <a:rPr lang="en-US" sz="2800" dirty="0" smtClean="0"/>
              <a:t>Many “in-memory” databases have </a:t>
            </a:r>
            <a:r>
              <a:rPr lang="en-US" sz="2800" dirty="0" smtClean="0"/>
              <a:t>missed the opportunity</a:t>
            </a:r>
          </a:p>
          <a:p>
            <a:pPr marL="800100" lvl="1" indent="-342900">
              <a:buClr>
                <a:schemeClr val="accent2"/>
              </a:buClr>
              <a:buFont typeface="Arial"/>
              <a:buChar char="•"/>
            </a:pPr>
            <a:r>
              <a:rPr lang="en-US" sz="2800" dirty="0" smtClean="0"/>
              <a:t>Performance improvement restricted to inherent medium speedup (DRAM)</a:t>
            </a:r>
          </a:p>
          <a:p>
            <a:pPr marL="800100" lvl="1" indent="-342900">
              <a:buClr>
                <a:schemeClr val="accent2"/>
              </a:buClr>
              <a:buFont typeface="Arial"/>
              <a:buChar char="•"/>
            </a:pPr>
            <a:r>
              <a:rPr lang="en-US" sz="2800" dirty="0" smtClean="0"/>
              <a:t>New data structures with random access possible!</a:t>
            </a:r>
            <a:endParaRPr lang="en-US" sz="2800" dirty="0" smtClean="0"/>
          </a:p>
          <a:p>
            <a:pPr marL="342900" indent="-342900">
              <a:buClr>
                <a:schemeClr val="accent2"/>
              </a:buClr>
              <a:buFont typeface="Arial"/>
              <a:buChar char="•"/>
            </a:pPr>
            <a:r>
              <a:rPr lang="en-US" sz="2800" dirty="0">
                <a:cs typeface="Times New Roman"/>
              </a:rPr>
              <a:t>Tables (B+ tree derivative) or </a:t>
            </a:r>
            <a:r>
              <a:rPr lang="en-US" sz="2800" dirty="0" smtClean="0">
                <a:cs typeface="Times New Roman"/>
              </a:rPr>
              <a:t>columns </a:t>
            </a:r>
            <a:r>
              <a:rPr lang="en-US" sz="2800" dirty="0">
                <a:cs typeface="Times New Roman"/>
              </a:rPr>
              <a:t>are artifacts of </a:t>
            </a:r>
            <a:r>
              <a:rPr lang="en-US" sz="2800" dirty="0" smtClean="0">
                <a:cs typeface="Times New Roman"/>
              </a:rPr>
              <a:t>history</a:t>
            </a:r>
            <a:endParaRPr lang="en-US" sz="2800" dirty="0"/>
          </a:p>
          <a:p>
            <a:pPr marL="342900" indent="-342900">
              <a:buClr>
                <a:schemeClr val="accent2"/>
              </a:buClr>
              <a:buFont typeface="Arial"/>
              <a:buChar char="•"/>
            </a:pPr>
            <a:r>
              <a:rPr lang="en-US" sz="2800" i="1" dirty="0" smtClean="0"/>
              <a:t>O(</a:t>
            </a:r>
            <a:r>
              <a:rPr lang="en-US" sz="2800" i="1" dirty="0" smtClean="0">
                <a:latin typeface="Times New Roman"/>
                <a:cs typeface="Times New Roman"/>
              </a:rPr>
              <a:t>N</a:t>
            </a:r>
            <a:r>
              <a:rPr lang="en-US" sz="2800" i="1" dirty="0" smtClean="0">
                <a:latin typeface="+mn-lt"/>
                <a:cs typeface="Times New Roman"/>
              </a:rPr>
              <a:t>)</a:t>
            </a:r>
            <a:r>
              <a:rPr lang="en-US" sz="2800" dirty="0" smtClean="0">
                <a:latin typeface="+mn-lt"/>
                <a:cs typeface="Times New Roman"/>
              </a:rPr>
              <a:t> is not always the best way.</a:t>
            </a:r>
          </a:p>
          <a:p>
            <a:pPr marL="800100" lvl="1" indent="-342900">
              <a:buClr>
                <a:schemeClr val="accent2"/>
              </a:buClr>
              <a:buFont typeface="Arial"/>
              <a:buChar char="•"/>
            </a:pPr>
            <a:r>
              <a:rPr lang="en-US" sz="2800" dirty="0" smtClean="0">
                <a:latin typeface="+mn-lt"/>
                <a:cs typeface="Times New Roman"/>
              </a:rPr>
              <a:t>Frequently leads to </a:t>
            </a:r>
            <a:r>
              <a:rPr lang="en-US" sz="2800" i="1" dirty="0"/>
              <a:t>O(</a:t>
            </a:r>
            <a:r>
              <a:rPr lang="en-US" sz="2800" i="1" dirty="0" smtClean="0">
                <a:latin typeface="Times New Roman"/>
                <a:cs typeface="Times New Roman"/>
              </a:rPr>
              <a:t>N</a:t>
            </a:r>
            <a:r>
              <a:rPr lang="en-US" sz="2800" i="1" baseline="30000" dirty="0" smtClean="0">
                <a:latin typeface="Times New Roman"/>
                <a:cs typeface="Times New Roman"/>
              </a:rPr>
              <a:t>2</a:t>
            </a:r>
            <a:r>
              <a:rPr lang="en-US" sz="2800" i="1" dirty="0" smtClean="0">
                <a:cs typeface="Times New Roman"/>
              </a:rPr>
              <a:t>)</a:t>
            </a:r>
            <a:r>
              <a:rPr lang="en-US" sz="2800" dirty="0" smtClean="0">
                <a:cs typeface="Times New Roman"/>
              </a:rPr>
              <a:t> </a:t>
            </a:r>
            <a:endParaRPr lang="en-US" sz="2800" dirty="0" smtClean="0">
              <a:latin typeface="+mn-lt"/>
              <a:cs typeface="Times New Roman"/>
            </a:endParaRPr>
          </a:p>
          <a:p>
            <a:pPr>
              <a:buClr>
                <a:schemeClr val="accent2"/>
              </a:buClr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973067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DD893-7FF8-44FE-9189-04358CEC1A3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4953000"/>
            <a:ext cx="2626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smtClean="0"/>
              <a:t>Doug </a:t>
            </a:r>
            <a:r>
              <a:rPr lang="en-US" dirty="0" err="1" smtClean="0"/>
              <a:t>Santry</a:t>
            </a:r>
            <a:endParaRPr lang="en-US" dirty="0" smtClean="0"/>
          </a:p>
          <a:p>
            <a:pPr marL="0" indent="0">
              <a:buClr>
                <a:schemeClr val="accent2"/>
              </a:buClr>
              <a:buFont typeface="Wingdings" pitchFamily="2" charset="2"/>
              <a:buNone/>
            </a:pPr>
            <a:r>
              <a:rPr lang="en-US" dirty="0" err="1" smtClean="0"/>
              <a:t>dsantry@netapp.com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712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8&quot; unique_id=&quot;10056&quot;&gt;&lt;/object&gt;&lt;object type=&quot;2&quot; unique_id=&quot;10057&quot;&gt;&lt;object type=&quot;3&quot; unique_id=&quot;10058&quot;&gt;&lt;property id=&quot;20148&quot; value=&quot;5&quot;/&gt;&lt;property id=&quot;20300&quot; value=&quot;Slide 1&quot;/&gt;&lt;property id=&quot;20307&quot; value=&quot;348&quot;/&gt;&lt;/object&gt;&lt;object type=&quot;3&quot; unique_id=&quot;10059&quot;&gt;&lt;property id=&quot;20148&quot; value=&quot;5&quot;/&gt;&lt;property id=&quot;20300&quot; value=&quot;Slide 2 - &amp;quot;Internal Use and Confidential Footers&amp;quot;&quot;/&gt;&lt;property id=&quot;20307&quot; value=&quot;353&quot;/&gt;&lt;/object&gt;&lt;object type=&quot;3&quot; unique_id=&quot;10060&quot;&gt;&lt;property id=&quot;20148&quot; value=&quot;5&quot;/&gt;&lt;property id=&quot;20300&quot; value=&quot;Slide 3&quot;/&gt;&lt;property id=&quot;20307&quot; value=&quot;357&quot;/&gt;&lt;/object&gt;&lt;object type=&quot;3&quot; unique_id=&quot;10061&quot;&gt;&lt;property id=&quot;20148&quot; value=&quot;5&quot;/&gt;&lt;property id=&quot;20300&quot; value=&quot;Slide 4 - &amp;quot;Compatibility Between &amp;#x0D;&amp;#x0A;Office 2003 and 2007 Versions&amp;quot;&quot;/&gt;&lt;property id=&quot;20307&quot; value=&quot;356&quot;/&gt;&lt;/object&gt;&lt;object type=&quot;3&quot; unique_id=&quot;10062&quot;&gt;&lt;property id=&quot;20148&quot; value=&quot;5&quot;/&gt;&lt;property id=&quot;20300&quot; value=&quot;Slide 5&quot;/&gt;&lt;property id=&quot;20307&quot; value=&quot;354&quot;/&gt;&lt;/object&gt;&lt;object type=&quot;3&quot; unique_id=&quot;10063&quot;&gt;&lt;property id=&quot;20148&quot; value=&quot;5&quot;/&gt;&lt;property id=&quot;20300&quot; value=&quot;Slide 6&quot;/&gt;&lt;property id=&quot;20307&quot; value=&quot;355&quot;/&gt;&lt;/object&gt;&lt;object type=&quot;3&quot; unique_id=&quot;10064&quot;&gt;&lt;property id=&quot;20148&quot; value=&quot;5&quot;/&gt;&lt;property id=&quot;20300&quot; value=&quot;Slide 7&quot;/&gt;&lt;property id=&quot;20307&quot; value=&quot;34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PTtemplate-light-Technical-2013">
  <a:themeElements>
    <a:clrScheme name="New NetApp Color Palette">
      <a:dk1>
        <a:srgbClr val="000000"/>
      </a:dk1>
      <a:lt1>
        <a:srgbClr val="FFFFFF"/>
      </a:lt1>
      <a:dk2>
        <a:srgbClr val="003B5C"/>
      </a:dk2>
      <a:lt2>
        <a:srgbClr val="333333"/>
      </a:lt2>
      <a:accent1>
        <a:srgbClr val="F2A900"/>
      </a:accent1>
      <a:accent2>
        <a:srgbClr val="84BD00"/>
      </a:accent2>
      <a:accent3>
        <a:srgbClr val="0067C5"/>
      </a:accent3>
      <a:accent4>
        <a:srgbClr val="E87722"/>
      </a:accent4>
      <a:accent5>
        <a:srgbClr val="C8102D"/>
      </a:accent5>
      <a:accent6>
        <a:srgbClr val="512D6D"/>
      </a:accent6>
      <a:hlink>
        <a:srgbClr val="005EB8"/>
      </a:hlink>
      <a:folHlink>
        <a:srgbClr val="512D6D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20000"/>
            <a:lumOff val="80000"/>
          </a:schemeClr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marL="0" indent="0">
          <a:buClr>
            <a:schemeClr val="accent2"/>
          </a:buClr>
          <a:buFont typeface="Wingdings" pitchFamily="2" charset="2"/>
          <a:buNone/>
          <a:defRPr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EmailTo xmlns="http://schemas.microsoft.com/sharepoint/v3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63C0C26CC4374A9D52AA41B65FE0F9" ma:contentTypeVersion="5" ma:contentTypeDescription="Create a new document." ma:contentTypeScope="" ma:versionID="7572ae0b4d1d2fb23a42c750c35fb11b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2d9f53027e0e86f806c5f46fb149790f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EmailSender" ma:index="8" nillable="true" ma:displayName="E-Mail Sender" ma:hidden="true" ma:internalName="EmailSender">
      <xsd:simpleType>
        <xsd:restriction base="dms:Note"/>
      </xsd:simpleType>
    </xsd:element>
    <xsd:element name="EmailTo" ma:index="9" nillable="true" ma:displayName="E-Mail To" ma:hidden="true" ma:internalName="EmailTo">
      <xsd:simpleType>
        <xsd:restriction base="dms:Note"/>
      </xsd:simpleType>
    </xsd:element>
    <xsd:element name="EmailCc" ma:index="10" nillable="true" ma:displayName="E-Mail Cc" ma:hidden="true" ma:internalName="EmailCc">
      <xsd:simpleType>
        <xsd:restriction base="dms:Note"/>
      </xsd:simpleType>
    </xsd:element>
    <xsd:element name="EmailFrom" ma:index="11" nillable="true" ma:displayName="E-Mail From" ma:hidden="true" ma:internalName="EmailFrom">
      <xsd:simpleType>
        <xsd:restriction base="dms:Text"/>
      </xsd:simpleType>
    </xsd:element>
    <xsd:element name="EmailSubject" ma:index="12" nillable="true" ma:displayName="E-Mail Subject" ma:hidden="true" ma:internalName="EmailSubjec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587D500F-991C-4350-AEE4-9C95D0063580}">
  <ds:schemaRefs>
    <ds:schemaRef ds:uri="http://www.w3.org/XML/1998/namespace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sharepoint/v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5D24FAB-3910-4D02-931D-B8FCC4774F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1B7317-FA62-42A9-BA1E-FA16DC892D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PPTtemplate-light-Technical-2013.potx</Template>
  <TotalTime>28519</TotalTime>
  <Words>262</Words>
  <Application>Microsoft Macintosh PowerPoint</Application>
  <PresentationFormat>On-screen Show (4:3)</PresentationFormat>
  <Paragraphs>91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PPTtemplate-light-Technical-2013</vt:lpstr>
      <vt:lpstr>Effects of Storage Trends on Databases</vt:lpstr>
      <vt:lpstr>The Humble Disk Drive</vt:lpstr>
      <vt:lpstr>The Humble Disk Drive</vt:lpstr>
      <vt:lpstr>Media Landscape</vt:lpstr>
      <vt:lpstr>Media Landscape</vt:lpstr>
      <vt:lpstr>The Memory Hierarchy</vt:lpstr>
      <vt:lpstr>The Memory Hierarchy</vt:lpstr>
      <vt:lpstr>The Memory Hierarchy</vt:lpstr>
      <vt:lpstr>(Naïve) History of Databases</vt:lpstr>
      <vt:lpstr>Asymptotic Opportunity</vt:lpstr>
      <vt:lpstr>PowerPoint Presentation</vt:lpstr>
    </vt:vector>
  </TitlesOfParts>
  <Company>NetApp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PrestoG</dc:creator>
  <cp:lastModifiedBy>William Gates</cp:lastModifiedBy>
  <cp:revision>499</cp:revision>
  <dcterms:created xsi:type="dcterms:W3CDTF">2007-11-29T22:14:11Z</dcterms:created>
  <dcterms:modified xsi:type="dcterms:W3CDTF">2016-05-27T10:53:06Z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0x010100EA63C0C26CC4374A9D52AA41B65FE0F9</vt:lpwstr>
  </property>
</Properties>
</file>