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5447" r:id="rId4"/>
  </p:sldMasterIdLst>
  <p:notesMasterIdLst>
    <p:notesMasterId r:id="rId10"/>
  </p:notesMasterIdLst>
  <p:handoutMasterIdLst>
    <p:handoutMasterId r:id="rId11"/>
  </p:handoutMasterIdLst>
  <p:sldIdLst>
    <p:sldId id="2147479594" r:id="rId5"/>
    <p:sldId id="256" r:id="rId6"/>
    <p:sldId id="2147481794" r:id="rId7"/>
    <p:sldId id="2147481797" r:id="rId8"/>
    <p:sldId id="258" r:id="rId9"/>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DF4EF"/>
    <a:srgbClr val="969696"/>
    <a:srgbClr val="959595"/>
    <a:srgbClr val="C03BC4"/>
    <a:srgbClr val="2A446F"/>
    <a:srgbClr val="FF5C39"/>
    <a:srgbClr val="FFE399"/>
    <a:srgbClr val="D7D2CB"/>
    <a:srgbClr val="8C82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57DA5E-7170-4CB0-A1A2-29905255B94C}" v="4" dt="2025-09-16T09:00:17.4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426" y="288"/>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Sans Display" pitchFamily="2"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Sans Display" pitchFamily="2" charset="0"/>
              </a:rPr>
              <a:t>10/6/2025 11:18 AM</a:t>
            </a:fld>
            <a:endParaRPr lang="en-US">
              <a:latin typeface="Segoe Sans Display" pitchFamily="2"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Sans Display" pitchFamily="2" charset="0"/>
              </a:rPr>
              <a:t>‹#›</a:t>
            </a:fld>
            <a:endParaRPr lang="en-US">
              <a:latin typeface="Segoe Sans Display" pitchFamily="2"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Sans Display" pitchFamily="2"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atin typeface="Segoe Sans Display" pitchFamily="2" charset="0"/>
                <a:cs typeface="Segoe Sans Display" pitchFamily="2" charset="0"/>
              </a:defRPr>
            </a:lvl1p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Sans Display" pitchFamily="2" charset="0"/>
              </a:defRPr>
            </a:lvl1pPr>
          </a:lstStyle>
          <a:p>
            <a:fld id="{386CE63F-9E7F-4C04-9D0D-FCA25A8E9E86}" type="datetime8">
              <a:rPr lang="en-US" smtClean="0"/>
              <a:pPr/>
              <a:t>10/6/2025 11:17 AM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Sans Display" pitchFamily="2"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Sans Display" pitchFamily="2"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BE13A-D40A-AF99-84FC-3BFBA3F39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B19F9-660B-FAA2-F02B-1C9BFE1AA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EE4DC-F1BA-14D4-2FE7-73A9A2C7FB9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0C89003F-BB72-14B4-7DD9-EEFDC7D54FE0}"/>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B7EE3167-8048-1D86-E48D-3B9EA60DED4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863DFA6C-E9D0-F6E7-989B-82DD5BAE8FD1}"/>
              </a:ext>
            </a:extLst>
          </p:cNvPr>
          <p:cNvSpPr>
            <a:spLocks noGrp="1"/>
          </p:cNvSpPr>
          <p:nvPr>
            <p:ph type="dt" idx="12"/>
          </p:nvPr>
        </p:nvSpPr>
        <p:spPr/>
        <p:txBody>
          <a:bodyPr/>
          <a:lstStyle/>
          <a:p>
            <a:fld id="{62072DC8-D49D-432C-9D46-A7718B5F5490}" type="datetime8">
              <a:rPr lang="en-US" smtClean="0"/>
              <a:t>10/6/2025 11:17 AM</a:t>
            </a:fld>
            <a:endParaRPr lang="en-US"/>
          </a:p>
        </p:txBody>
      </p:sp>
      <p:sp>
        <p:nvSpPr>
          <p:cNvPr id="7" name="Slide Number Placeholder 6">
            <a:extLst>
              <a:ext uri="{FF2B5EF4-FFF2-40B4-BE49-F238E27FC236}">
                <a16:creationId xmlns:a16="http://schemas.microsoft.com/office/drawing/2014/main" id="{42168912-61AA-B3C1-EACD-1BA2070FCB57}"/>
              </a:ext>
            </a:extLst>
          </p:cNvPr>
          <p:cNvSpPr>
            <a:spLocks noGrp="1"/>
          </p:cNvSpPr>
          <p:nvPr>
            <p:ph type="sldNum" sz="quarter" idx="13"/>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222675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fld id="{72E0C910-0166-48E0-B8EF-5071277A02A8}" type="datetime8">
              <a:rPr lang="en-US" smtClean="0"/>
              <a:t>10/6/2025 11:17 AM</a:t>
            </a:fld>
            <a:endParaRPr lang="en-US"/>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1488331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6.jpeg"/><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5" Type="http://schemas.openxmlformats.org/officeDocument/2006/relationships/image" Target="../media/image27.jpeg"/><Relationship Id="rId4" Type="http://schemas.openxmlformats.org/officeDocument/2006/relationships/image" Target="../media/image2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5" Type="http://schemas.openxmlformats.org/officeDocument/2006/relationships/image" Target="../media/image36.jpeg"/><Relationship Id="rId4" Type="http://schemas.openxmlformats.org/officeDocument/2006/relationships/image" Target="../media/image3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Master" Target="../slideMasters/slideMaster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Master" Target="../slideMasters/slideMaster1.xml"/><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Master" Target="../slideMasters/slideMaster1.xml"/><Relationship Id="rId5" Type="http://schemas.openxmlformats.org/officeDocument/2006/relationships/image" Target="../media/image45.jpe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0.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Master" Target="../slideMasters/slideMaster1.xml"/><Relationship Id="rId4" Type="http://schemas.openxmlformats.org/officeDocument/2006/relationships/image" Target="../media/image68.sv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73.svg"/><Relationship Id="rId4" Type="http://schemas.openxmlformats.org/officeDocument/2006/relationships/image" Target="../media/image72.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91440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6" name="Picture 5" descr="A black background with white text&#10;&#10;AI-generated content may be incorrect.">
            <a:extLst>
              <a:ext uri="{FF2B5EF4-FFF2-40B4-BE49-F238E27FC236}">
                <a16:creationId xmlns:a16="http://schemas.microsoft.com/office/drawing/2014/main" id="{87EB78CB-2D42-05B4-A44B-341CA0A288ED}"/>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4397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3" name="Picture 2" descr="A black background with white text&#10;&#10;AI-generated content may be incorrect.">
            <a:extLst>
              <a:ext uri="{FF2B5EF4-FFF2-40B4-BE49-F238E27FC236}">
                <a16:creationId xmlns:a16="http://schemas.microsoft.com/office/drawing/2014/main" id="{04E03F2E-1378-98F8-9B51-54C89B0A370F}"/>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5575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5511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2" name="Picture 1" descr="A black background with white text&#10;&#10;AI-generated content may be incorrect.">
            <a:extLst>
              <a:ext uri="{FF2B5EF4-FFF2-40B4-BE49-F238E27FC236}">
                <a16:creationId xmlns:a16="http://schemas.microsoft.com/office/drawing/2014/main" id="{ED05F2F1-18E8-317B-CB51-3A1DCF90F183}"/>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3864497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replaceab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495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4495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sp>
        <p:nvSpPr>
          <p:cNvPr id="2" name="Picture Placeholder" descr="Picture placeholder">
            <a:extLst>
              <a:ext uri="{FF2B5EF4-FFF2-40B4-BE49-F238E27FC236}">
                <a16:creationId xmlns:a16="http://schemas.microsoft.com/office/drawing/2014/main" id="{9BD5030A-DADA-E973-A194-2BD6C3CE6D48}"/>
              </a:ext>
            </a:extLst>
          </p:cNvPr>
          <p:cNvSpPr>
            <a:spLocks noGrp="1"/>
          </p:cNvSpPr>
          <p:nvPr>
            <p:ph type="pic" sz="quarter" idx="11" hasCustomPrompt="1"/>
          </p:nvPr>
        </p:nvSpPr>
        <p:spPr bwMode="ltGray">
          <a:xfrm>
            <a:off x="5334000" y="0"/>
            <a:ext cx="6858000" cy="6858000"/>
          </a:xfrm>
          <a:blipFill>
            <a:blip r:embed="rId3"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3" name="Picture 2" descr="A black background with white text&#10;&#10;AI-generated content may be incorrect.">
            <a:extLst>
              <a:ext uri="{FF2B5EF4-FFF2-40B4-BE49-F238E27FC236}">
                <a16:creationId xmlns:a16="http://schemas.microsoft.com/office/drawing/2014/main" id="{D60EDCE9-88F7-1F88-5B80-F58E959B7F68}"/>
              </a:ext>
            </a:extLst>
          </p:cNvPr>
          <p:cNvPicPr>
            <a:picLocks noChangeAspect="1"/>
          </p:cNvPicPr>
          <p:nvPr userDrawn="1"/>
        </p:nvPicPr>
        <p:blipFill>
          <a:blip r:embed="rId4"/>
          <a:stretch>
            <a:fillRect/>
          </a:stretch>
        </p:blipFill>
        <p:spPr>
          <a:xfrm>
            <a:off x="571500" y="581978"/>
            <a:ext cx="1454782" cy="309085"/>
          </a:xfrm>
          <a:prstGeom prst="rect">
            <a:avLst/>
          </a:prstGeom>
        </p:spPr>
      </p:pic>
    </p:spTree>
    <p:extLst>
      <p:ext uri="{BB962C8B-B14F-4D97-AF65-F5344CB8AC3E}">
        <p14:creationId xmlns:p14="http://schemas.microsoft.com/office/powerpoint/2010/main" val="2782930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2482736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7965798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 Placeholder 4">
            <a:extLst>
              <a:ext uri="{FF2B5EF4-FFF2-40B4-BE49-F238E27FC236}">
                <a16:creationId xmlns:a16="http://schemas.microsoft.com/office/drawing/2014/main" id="{CDC3595B-25C2-CF43-259D-75A3671E709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309146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3A3D27F9-7D19-8ECF-C50E-71D515E54BB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67624214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C112CDB0-015D-94C2-ECEE-970711F59EB7}"/>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8861310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 Placeholder 4">
            <a:extLst>
              <a:ext uri="{FF2B5EF4-FFF2-40B4-BE49-F238E27FC236}">
                <a16:creationId xmlns:a16="http://schemas.microsoft.com/office/drawing/2014/main" id="{A51E17F0-59B9-3EAE-0FC7-A1EBDE8F7BB3}"/>
              </a:ext>
            </a:extLst>
          </p:cNvPr>
          <p:cNvSpPr>
            <a:spLocks noGrp="1"/>
          </p:cNvSpPr>
          <p:nvPr>
            <p:ph type="body" sz="quarter" idx="18"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568972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496CCFA2-2D28-1617-4A3E-368924E94312}"/>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7711343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8AB70484-C812-6F3C-92DD-F6B2E1A813C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0452656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A97F131-E501-E84F-7717-E61457B6D3AC}"/>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58032442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10317252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42816267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3303334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70253071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vic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453295D4-3AEF-C922-4A3C-5C3DBD4757A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4"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153389884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quare Photo Graphic">
    <p:bg>
      <p:bgPr>
        <a:solidFill>
          <a:srgbClr val="FFF8F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834586-5E35-30D9-D8B4-75A164A4F9C0}"/>
              </a:ext>
            </a:extLst>
          </p:cNvPr>
          <p:cNvSpPr/>
          <p:nvPr userDrawn="1"/>
        </p:nvSpPr>
        <p:spPr bwMode="auto">
          <a:xfrm>
            <a:off x="0" y="2438400"/>
            <a:ext cx="12192000" cy="4419600"/>
          </a:xfrm>
          <a:prstGeom prst="rect">
            <a:avLst/>
          </a:prstGeom>
          <a:solidFill>
            <a:srgbClr val="E1D3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745164" cy="1514157"/>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2743200"/>
            <a:ext cx="4749800" cy="352583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918200" y="1155700"/>
            <a:ext cx="5702300" cy="5465928"/>
          </a:xfrm>
          <a:prstGeom prst="round2SameRect">
            <a:avLst>
              <a:gd name="adj1" fmla="val 2235"/>
              <a:gd name="adj2" fmla="val 0"/>
            </a:avLst>
          </a:prstGeom>
          <a:blipFill>
            <a:blip r:embed="rId2" cstate="email">
              <a:extLst>
                <a:ext uri="{28A0092B-C50C-407E-A947-70E740481C1C}">
                  <a14:useLocalDpi xmlns:a14="http://schemas.microsoft.com/office/drawing/2010/main"/>
                </a:ext>
              </a:extLst>
            </a:blip>
            <a:stretch>
              <a:fillRect b="-4324"/>
            </a:stretch>
          </a:blipFill>
        </p:spPr>
        <p:txBody>
          <a:bodyPr lIns="0" tIns="914400" rIns="0" anchor="t" anchorCtr="0">
            <a:noAutofit/>
          </a:bodyPr>
          <a:lstStyle>
            <a:lvl1pPr marL="0" indent="0" algn="ctr">
              <a:lnSpc>
                <a:spcPct val="100000"/>
              </a:lnSpc>
              <a:buNone/>
              <a:defRPr sz="11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Picture 7">
            <a:extLst>
              <a:ext uri="{FF2B5EF4-FFF2-40B4-BE49-F238E27FC236}">
                <a16:creationId xmlns:a16="http://schemas.microsoft.com/office/drawing/2014/main" id="{E25C000A-8BFF-12E7-7DFB-FF34728592C6}"/>
              </a:ext>
            </a:extLst>
          </p:cNvPr>
          <p:cNvPicPr>
            <a:picLocks noChangeAspect="1"/>
          </p:cNvPicPr>
          <p:nvPr userDrawn="1"/>
        </p:nvPicPr>
        <p:blipFill>
          <a:blip r:embed="rId3" cstate="email">
            <a:extLst>
              <a:ext uri="{28A0092B-C50C-407E-A947-70E740481C1C}">
                <a14:useLocalDpi xmlns:a14="http://schemas.microsoft.com/office/drawing/2010/main"/>
              </a:ext>
            </a:extLst>
          </a:blip>
          <a:srcRect b="93678"/>
          <a:stretch/>
        </p:blipFill>
        <p:spPr>
          <a:xfrm flipV="1">
            <a:off x="5918200" y="6621628"/>
            <a:ext cx="5702300" cy="236372"/>
          </a:xfrm>
          <a:prstGeom prst="round2SameRect">
            <a:avLst>
              <a:gd name="adj1" fmla="val 0"/>
              <a:gd name="adj2" fmla="val 0"/>
            </a:avLst>
          </a:prstGeom>
        </p:spPr>
      </p:pic>
    </p:spTree>
    <p:extLst>
      <p:ext uri="{BB962C8B-B14F-4D97-AF65-F5344CB8AC3E}">
        <p14:creationId xmlns:p14="http://schemas.microsoft.com/office/powerpoint/2010/main" val="422515393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quare Photo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624513" y="585788"/>
            <a:ext cx="5683249" cy="5683249"/>
          </a:xfrm>
          <a:prstGeom prst="roundRect">
            <a:avLst>
              <a:gd name="adj" fmla="val 3259"/>
            </a:avLst>
          </a:prstGeom>
          <a:blipFill>
            <a:blip r:embed="rId3" cstate="email">
              <a:extLst>
                <a:ext uri="{28A0092B-C50C-407E-A947-70E740481C1C}">
                  <a14:useLocalDpi xmlns:a14="http://schemas.microsoft.com/office/drawing/2010/main"/>
                </a:ext>
              </a:extLst>
            </a:blip>
            <a:stretch>
              <a:fillRect/>
            </a:stretch>
          </a:blipFill>
        </p:spPr>
        <p:txBody>
          <a:bodyPr lIns="0" tIns="91440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2" name="Picture 1" hidden="1">
            <a:extLst>
              <a:ext uri="{FF2B5EF4-FFF2-40B4-BE49-F238E27FC236}">
                <a16:creationId xmlns:a16="http://schemas.microsoft.com/office/drawing/2014/main" id="{4E2E619B-2D74-9B55-98E1-9E6126DE0DB1}"/>
              </a:ext>
            </a:extLst>
          </p:cNvPr>
          <p:cNvPicPr>
            <a:picLocks noChangeAspect="1"/>
          </p:cNvPicPr>
          <p:nvPr userDrawn="1"/>
        </p:nvPicPr>
        <p:blipFill>
          <a:blip r:embed="rId4" cstate="email">
            <a:extLst>
              <a:ext uri="{28A0092B-C50C-407E-A947-70E740481C1C}">
                <a14:useLocalDpi xmlns:a14="http://schemas.microsoft.com/office/drawing/2010/main"/>
              </a:ext>
            </a:extLst>
          </a:blip>
          <a:srcRect b="93678"/>
          <a:stretch/>
        </p:blipFill>
        <p:spPr>
          <a:xfrm flipV="1">
            <a:off x="5614987" y="6032665"/>
            <a:ext cx="5702300" cy="236372"/>
          </a:xfrm>
          <a:prstGeom prst="round2SameRect">
            <a:avLst>
              <a:gd name="adj1" fmla="val 50000"/>
              <a:gd name="adj2" fmla="val 0"/>
            </a:avLst>
          </a:prstGeom>
        </p:spPr>
      </p:pic>
    </p:spTree>
    <p:extLst>
      <p:ext uri="{BB962C8B-B14F-4D97-AF65-F5344CB8AC3E}">
        <p14:creationId xmlns:p14="http://schemas.microsoft.com/office/powerpoint/2010/main" val="409036960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quare Photo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pic>
        <p:nvPicPr>
          <p:cNvPr id="10" name="Picture 9" descr="A close-up of a colorful object&#10;&#10;Description automatically generated">
            <a:extLst>
              <a:ext uri="{FF2B5EF4-FFF2-40B4-BE49-F238E27FC236}">
                <a16:creationId xmlns:a16="http://schemas.microsoft.com/office/drawing/2014/main" id="{89A104E1-D13F-B13B-BB5D-930C8205C897}"/>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sharpenSoften amount="-65000"/>
                    </a14:imgEffect>
                  </a14:imgLayer>
                </a14:imgProps>
              </a:ext>
              <a:ext uri="{28A0092B-C50C-407E-A947-70E740481C1C}">
                <a14:useLocalDpi xmlns:a14="http://schemas.microsoft.com/office/drawing/2010/main"/>
              </a:ext>
            </a:extLst>
          </a:blip>
          <a:srcRect/>
          <a:stretch/>
        </p:blipFill>
        <p:spPr>
          <a:xfrm>
            <a:off x="5333999" y="0"/>
            <a:ext cx="6858001" cy="6858000"/>
          </a:xfrm>
          <a:prstGeom prst="rect">
            <a:avLst/>
          </a:prstGeom>
          <a:solidFill>
            <a:schemeClr val="bg1"/>
          </a:solidFill>
        </p:spPr>
      </p:pic>
      <p:pic>
        <p:nvPicPr>
          <p:cNvPr id="8" name="Picture 7" descr="A colorful gradient going from darker blue on the left side to light blue to magenta to orange on the right side">
            <a:extLst>
              <a:ext uri="{FF2B5EF4-FFF2-40B4-BE49-F238E27FC236}">
                <a16:creationId xmlns:a16="http://schemas.microsoft.com/office/drawing/2014/main" id="{69B64261-FB99-ADE9-26E4-3ECE1E68CF38}"/>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t="160" b="160"/>
          <a:stretch/>
        </p:blipFill>
        <p:spPr>
          <a:xfrm rot="16200000">
            <a:off x="6205856" y="868680"/>
            <a:ext cx="5120640" cy="5120640"/>
          </a:xfrm>
          <a:prstGeom prst="roundRect">
            <a:avLst>
              <a:gd name="adj" fmla="val 2716"/>
            </a:avLst>
          </a:prstGeom>
        </p:spPr>
      </p:pic>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346"/>
            </a:avLst>
          </a:prstGeom>
          <a:blipFill>
            <a:blip r:embed="rId6"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2158929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quare Photo Graphic 4">
    <p:bg>
      <p:bgPr>
        <a:solidFill>
          <a:srgbClr val="FFF8F3"/>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8AEFBE-EE1F-0FBF-5C84-1DF6EC1777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5856364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2744721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8E6DF"/>
        </a:solidFill>
        <a:effectLst/>
      </p:bgPr>
    </p:bg>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2596816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3D4BC3CE-C968-246E-EAC3-B829FDF59F19}"/>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6388858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5432860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3" name="Picture Placeholder" descr="This photo is a 'placeholder' only. Drag or drop your photo here, or click and tap the center to insert a photo.">
            <a:extLst>
              <a:ext uri="{FF2B5EF4-FFF2-40B4-BE49-F238E27FC236}">
                <a16:creationId xmlns:a16="http://schemas.microsoft.com/office/drawing/2014/main" id="{84EB85E8-62D6-9C5F-D48A-055FCADA251A}"/>
              </a:ext>
            </a:extLst>
          </p:cNvPr>
          <p:cNvSpPr>
            <a:spLocks noGrp="1"/>
          </p:cNvSpPr>
          <p:nvPr>
            <p:ph type="pic" sz="quarter" idx="11" hasCustomPrompt="1"/>
          </p:nvPr>
        </p:nvSpPr>
        <p:spPr bwMode="ltGray">
          <a:xfrm>
            <a:off x="0" y="228600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229000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bg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5682386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135711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9186953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6613830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3682457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01018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3674216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123621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8389390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5728226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21736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544228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56848616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65763921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6928592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8578402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9864169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5D5F20BF-1B1B-50CA-191C-F2202EAF5B89}"/>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8127639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mo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10" name="Picture 9" descr="A person with curly hair standing in brightly illuminating outdoor light and shadows">
            <a:extLst>
              <a:ext uri="{FF2B5EF4-FFF2-40B4-BE49-F238E27FC236}">
                <a16:creationId xmlns:a16="http://schemas.microsoft.com/office/drawing/2014/main" id="{2E82545A-FD52-D775-7812-AC95C1735C22}"/>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l="17213" r="21311"/>
          <a:stretch/>
        </p:blipFill>
        <p:spPr>
          <a:xfrm>
            <a:off x="5334000" y="0"/>
            <a:ext cx="6858000" cy="6858000"/>
          </a:xfrm>
          <a:prstGeom prst="roundRect">
            <a:avLst>
              <a:gd name="adj" fmla="val 0"/>
            </a:avLst>
          </a:prstGeom>
        </p:spPr>
      </p:pic>
    </p:spTree>
    <p:extLst>
      <p:ext uri="{BB962C8B-B14F-4D97-AF65-F5344CB8AC3E}">
        <p14:creationId xmlns:p14="http://schemas.microsoft.com/office/powerpoint/2010/main" val="21095874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a:extLst>
              <a:ext uri="{FF2B5EF4-FFF2-40B4-BE49-F238E27FC236}">
                <a16:creationId xmlns:a16="http://schemas.microsoft.com/office/drawing/2014/main" id="{EF270AE3-8618-7645-AE3C-5E57E3BF172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636036" y="302036"/>
            <a:ext cx="6251164" cy="6251164"/>
          </a:xfrm>
          <a:prstGeom prst="roundRect">
            <a:avLst>
              <a:gd name="adj" fmla="val 2595"/>
            </a:avLst>
          </a:prstGeom>
        </p:spPr>
      </p:pic>
    </p:spTree>
    <p:extLst>
      <p:ext uri="{BB962C8B-B14F-4D97-AF65-F5344CB8AC3E}">
        <p14:creationId xmlns:p14="http://schemas.microsoft.com/office/powerpoint/2010/main" val="41369593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slide 4">
    <p:bg>
      <p:bgPr>
        <a:solidFill>
          <a:srgbClr val="E8E6D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descr="A person with white beard and hat&#10;&#10;Description automatically generated">
            <a:extLst>
              <a:ext uri="{FF2B5EF4-FFF2-40B4-BE49-F238E27FC236}">
                <a16:creationId xmlns:a16="http://schemas.microsoft.com/office/drawing/2014/main" id="{6114E386-90DD-2D33-E4EE-56C7BEC347C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4000" y="0"/>
            <a:ext cx="6858000" cy="6858000"/>
          </a:xfrm>
          <a:prstGeom prst="rect">
            <a:avLst/>
          </a:prstGeom>
        </p:spPr>
      </p:pic>
      <p:sp>
        <p:nvSpPr>
          <p:cNvPr id="3" name="Rectangle 2">
            <a:extLst>
              <a:ext uri="{FF2B5EF4-FFF2-40B4-BE49-F238E27FC236}">
                <a16:creationId xmlns:a16="http://schemas.microsoft.com/office/drawing/2014/main" id="{232DA8AD-FBCB-B320-7C32-5B6DFD8E5B6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630008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C1E8B5B3-E911-FA3B-060D-08ACEFE48A20}"/>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84628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4028241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3152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3809319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411694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6">
    <p:bg>
      <p:bgPr>
        <a:solidFill>
          <a:srgbClr val="2A446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956033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7">
    <p:bg>
      <p:bgPr>
        <a:solidFill>
          <a:schemeClr val="accent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450792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535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70361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lank 2">
    <p:bg>
      <p:bgPr>
        <a:blipFill dpi="0" rotWithShape="1">
          <a:blip r:embed="rId2">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pic>
        <p:nvPicPr>
          <p:cNvPr id="2" name="Picture 1" descr="A black background with white text&#10;&#10;AI-generated content may be incorrect.">
            <a:extLst>
              <a:ext uri="{FF2B5EF4-FFF2-40B4-BE49-F238E27FC236}">
                <a16:creationId xmlns:a16="http://schemas.microsoft.com/office/drawing/2014/main" id="{ADFA7CE6-958F-CAC2-32E9-DF93DDE325FC}"/>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6806160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9290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7984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87E-4CC9-0F44-6DF9-7F6E2A04362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3" name="Content Placeholder 3">
            <a:extLst>
              <a:ext uri="{FF2B5EF4-FFF2-40B4-BE49-F238E27FC236}">
                <a16:creationId xmlns:a16="http://schemas.microsoft.com/office/drawing/2014/main" id="{2155222B-26E4-2F43-D7F5-FC045289128D}"/>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49DBCD25-6DFA-052F-4ED9-1E8C8737F934}"/>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6338051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6318D53-3286-EAEB-3098-F1081AF276A8}"/>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5000"/>
                    </a14:imgEffect>
                  </a14:imgLayer>
                </a14:imgProps>
              </a:ext>
            </a:extLst>
          </a:blip>
          <a:srcRect t="48" b="48"/>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AD825C2-7FF1-3371-96A7-47B94663743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DDFB201-BF2E-7E3A-CE08-CB33082FCE63}"/>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83B56F-81D2-3B74-659E-75EE6D1D4858}"/>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50273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B6B235D-925E-935A-C0D1-66A1BCB69698}"/>
              </a:ext>
            </a:extLst>
          </p:cNvPr>
          <p:cNvPicPr>
            <a:picLocks noChangeAspect="1"/>
          </p:cNvPicPr>
          <p:nvPr userDrawn="1"/>
        </p:nvPicPr>
        <p:blipFill>
          <a:blip r:embed="rId3">
            <a:lum bright="10000"/>
            <a:extLst>
              <a:ext uri="{96DAC541-7B7A-43D3-8B79-37D633B846F1}">
                <asvg:svgBlip xmlns:asvg="http://schemas.microsoft.com/office/drawing/2016/SVG/main" r:embed="rId4"/>
              </a:ext>
            </a:extLst>
          </a:blip>
          <a:srcRect l="29" r="29"/>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8A31E95-ADF9-9E3F-1324-0D2A40C31A9D}"/>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855F23D6-B0F2-95EC-6A60-E33F63B03998}"/>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A9544-8C8F-F52A-1876-F01F4D0915FE}"/>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4701135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Numb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3C62E-72E5-F065-0EA5-5455A61A105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6" name="Text Placeholder 5">
            <a:extLst>
              <a:ext uri="{FF2B5EF4-FFF2-40B4-BE49-F238E27FC236}">
                <a16:creationId xmlns:a16="http://schemas.microsoft.com/office/drawing/2014/main" id="{E61FDE9D-CE47-EE58-DDEB-A4E2C9956FDB}"/>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7" name="Text Placeholder 5">
            <a:extLst>
              <a:ext uri="{FF2B5EF4-FFF2-40B4-BE49-F238E27FC236}">
                <a16:creationId xmlns:a16="http://schemas.microsoft.com/office/drawing/2014/main" id="{483921F1-D334-EC88-D639-C6492418B9D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3435322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2" userDrawn="1">
          <p15:clr>
            <a:srgbClr val="A4A3A4"/>
          </p15:clr>
        </p15:guide>
        <p15:guide id="24" pos="6120" userDrawn="1">
          <p15:clr>
            <a:srgbClr val="A4A3A4"/>
          </p15:clr>
        </p15:guide>
        <p15:guide id="25" pos="6308">
          <p15:clr>
            <a:srgbClr val="A4A3A4"/>
          </p15:clr>
        </p15:guide>
        <p15:guide id="26" pos="6717">
          <p15:clr>
            <a:srgbClr val="A4A3A4"/>
          </p15:clr>
        </p15:guide>
        <p15:guide id="27" pos="6900">
          <p15:clr>
            <a:srgbClr val="A4A3A4"/>
          </p15:clr>
        </p15:guide>
        <p15:guide id="28" orient="horz" pos="888" userDrawn="1">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g Numb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CD05008-D889-2657-9E64-AE1A68432B3A}"/>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B90B9417-A140-ED0E-9B15-EC46E435206D}"/>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AE6AC568-C052-9C82-938A-92DB6B485D9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21386522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g Numb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F1F03AAB-35E4-75D5-BC32-B2CE3D93644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D1F2F5D4-3A80-B49A-353F-38D18DF589C8}"/>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E7DA8D6A-DC14-6890-FE2C-FDB67210F327}"/>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20960829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FFF8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8B26F-D58F-C59C-79A9-B632CC130C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25569"/>
            <a:ext cx="12192000" cy="1932431"/>
          </a:xfrm>
          <a:prstGeom prst="rect">
            <a:avLst/>
          </a:prstGeom>
        </p:spPr>
      </p:pic>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570830" y="31212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571500" y="3647032"/>
            <a:ext cx="5957887" cy="246221"/>
          </a:xfrm>
        </p:spPr>
        <p:txBody>
          <a:bodyPr/>
          <a:lstStyle>
            <a:lvl1pPr marL="0" indent="0" algn="r">
              <a:buNone/>
              <a:defRPr sz="1600"/>
            </a:lvl1pPr>
          </a:lstStyle>
          <a:p>
            <a:pPr lvl="0"/>
            <a:r>
              <a:rPr lang="en-US"/>
              <a:t>Quote author, Title, Organization</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4F713963-A5EA-2AC4-41B1-2A1162C6E1A4}"/>
              </a:ext>
            </a:extLst>
          </p:cNvPr>
          <p:cNvSpPr>
            <a:spLocks noGrp="1"/>
          </p:cNvSpPr>
          <p:nvPr>
            <p:ph type="pic" sz="quarter" idx="11" hasCustomPrompt="1"/>
          </p:nvPr>
        </p:nvSpPr>
        <p:spPr bwMode="ltGray">
          <a:xfrm>
            <a:off x="7505699"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70830" y="585788"/>
            <a:ext cx="674370" cy="587754"/>
          </a:xfrm>
          <a:prstGeom prst="rect">
            <a:avLst/>
          </a:prstGeom>
        </p:spPr>
      </p:pic>
    </p:spTree>
    <p:extLst>
      <p:ext uri="{BB962C8B-B14F-4D97-AF65-F5344CB8AC3E}">
        <p14:creationId xmlns:p14="http://schemas.microsoft.com/office/powerpoint/2010/main" val="692344834"/>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2549561" y="31593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2549561" y="3647032"/>
            <a:ext cx="5957887" cy="246221"/>
          </a:xfrm>
        </p:spPr>
        <p:txBody>
          <a:bodyPr/>
          <a:lstStyle>
            <a:lvl1pPr marL="0" indent="0" algn="r">
              <a:buNone/>
              <a:defRPr sz="1600"/>
            </a:lvl1pPr>
          </a:lstStyle>
          <a:p>
            <a:pPr lvl="0"/>
            <a:r>
              <a:rPr lang="en-US"/>
              <a:t>Quote author, Title, Organization</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71500" y="585788"/>
            <a:ext cx="674370" cy="587754"/>
          </a:xfrm>
          <a:prstGeom prst="rect">
            <a:avLst/>
          </a:prstGeom>
        </p:spPr>
      </p:pic>
      <p:pic>
        <p:nvPicPr>
          <p:cNvPr id="3" name="Graphic 2" descr="Quote mark">
            <a:extLst>
              <a:ext uri="{FF2B5EF4-FFF2-40B4-BE49-F238E27FC236}">
                <a16:creationId xmlns:a16="http://schemas.microsoft.com/office/drawing/2014/main" id="{3884F2AA-E820-B43C-3C64-DA0CC8A699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4846" y="5845760"/>
            <a:ext cx="485654" cy="423277"/>
          </a:xfrm>
          <a:prstGeom prst="rect">
            <a:avLst/>
          </a:prstGeom>
        </p:spPr>
      </p:pic>
    </p:spTree>
    <p:extLst>
      <p:ext uri="{BB962C8B-B14F-4D97-AF65-F5344CB8AC3E}">
        <p14:creationId xmlns:p14="http://schemas.microsoft.com/office/powerpoint/2010/main" val="3935288850"/>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ompt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93FD22E-D362-78A6-2219-103E4138CA05}"/>
              </a:ext>
            </a:extLst>
          </p:cNvPr>
          <p:cNvSpPr>
            <a:spLocks noGrp="1"/>
          </p:cNvSpPr>
          <p:nvPr>
            <p:ph type="body" sz="quarter" idx="10"/>
          </p:nvPr>
        </p:nvSpPr>
        <p:spPr>
          <a:xfrm>
            <a:off x="4117471" y="222068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ED89376E-3BB0-0414-9125-A137EF9F4E8D}"/>
              </a:ext>
            </a:extLst>
          </p:cNvPr>
          <p:cNvSpPr>
            <a:spLocks noGrp="1"/>
          </p:cNvSpPr>
          <p:nvPr>
            <p:ph type="body" sz="quarter" idx="11"/>
          </p:nvPr>
        </p:nvSpPr>
        <p:spPr>
          <a:xfrm>
            <a:off x="4117471" y="331796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10" name="Text Placeholder 7">
            <a:extLst>
              <a:ext uri="{FF2B5EF4-FFF2-40B4-BE49-F238E27FC236}">
                <a16:creationId xmlns:a16="http://schemas.microsoft.com/office/drawing/2014/main" id="{8D545552-38C6-59C4-C664-F1E24F0794B7}"/>
              </a:ext>
            </a:extLst>
          </p:cNvPr>
          <p:cNvSpPr>
            <a:spLocks noGrp="1"/>
          </p:cNvSpPr>
          <p:nvPr>
            <p:ph type="body" sz="quarter" idx="12"/>
          </p:nvPr>
        </p:nvSpPr>
        <p:spPr>
          <a:xfrm>
            <a:off x="4117471" y="441524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2" name="Title Placeholder 1">
            <a:extLst>
              <a:ext uri="{FF2B5EF4-FFF2-40B4-BE49-F238E27FC236}">
                <a16:creationId xmlns:a16="http://schemas.microsoft.com/office/drawing/2014/main" id="{8953A433-F2D5-7B5B-B3BD-45E3929D6926}"/>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Tree>
    <p:extLst>
      <p:ext uri="{BB962C8B-B14F-4D97-AF65-F5344CB8AC3E}">
        <p14:creationId xmlns:p14="http://schemas.microsoft.com/office/powerpoint/2010/main" val="356314786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3" name="Picture 2" descr="A black background with white text&#10;&#10;AI-generated content may be incorrect.">
            <a:extLst>
              <a:ext uri="{FF2B5EF4-FFF2-40B4-BE49-F238E27FC236}">
                <a16:creationId xmlns:a16="http://schemas.microsoft.com/office/drawing/2014/main" id="{90C61D91-9BB4-1227-BFAB-6332849052E8}"/>
              </a:ext>
            </a:extLst>
          </p:cNvPr>
          <p:cNvPicPr>
            <a:picLocks noChangeAspect="1"/>
          </p:cNvPicPr>
          <p:nvPr userDrawn="1"/>
        </p:nvPicPr>
        <p:blipFill>
          <a:blip r:embed="rId2"/>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5945197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ck Notes slide Layout">
    <p:bg bwMode="gray">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406547413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2F8D753-D581-8D98-7561-3F1A83FEAD74}"/>
              </a:ext>
            </a:extLst>
          </p:cNvPr>
          <p:cNvSpPr>
            <a:spLocks noGrp="1"/>
          </p:cNvSpPr>
          <p:nvPr>
            <p:ph type="body" sz="quarter" idx="10" hasCustomPrompt="1"/>
          </p:nvPr>
        </p:nvSpPr>
        <p:spPr>
          <a:xfrm>
            <a:off x="588263" y="1068000"/>
            <a:ext cx="11018520" cy="276999"/>
          </a:xfrm>
        </p:spPr>
        <p:txBody>
          <a:bodyPr/>
          <a:lstStyle>
            <a:lvl1pPr marL="0" indent="0">
              <a:buNone/>
              <a:defRPr sz="1800">
                <a:latin typeface="+mj-lt"/>
              </a:defRPr>
            </a:lvl1pPr>
            <a:lvl5pPr>
              <a:defRPr/>
            </a:lvl5pPr>
          </a:lstStyle>
          <a:p>
            <a:pPr lvl="0"/>
            <a:r>
              <a:rPr lang="en-US"/>
              <a:t>Click to edit subtitle</a:t>
            </a:r>
          </a:p>
        </p:txBody>
      </p:sp>
    </p:spTree>
    <p:extLst>
      <p:ext uri="{BB962C8B-B14F-4D97-AF65-F5344CB8AC3E}">
        <p14:creationId xmlns:p14="http://schemas.microsoft.com/office/powerpoint/2010/main" val="117348029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4">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2">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Tree>
    <p:extLst>
      <p:ext uri="{BB962C8B-B14F-4D97-AF65-F5344CB8AC3E}">
        <p14:creationId xmlns:p14="http://schemas.microsoft.com/office/powerpoint/2010/main" val="3418689686"/>
      </p:ext>
    </p:extLst>
  </p:cSld>
  <p:clrMap bg1="lt1" tx1="dk1" bg2="lt2" tx2="dk2" accent1="accent1" accent2="accent2" accent3="accent3" accent4="accent4" accent5="accent5" accent6="accent6" hlink="hlink" folHlink="folHlink"/>
  <p:sldLayoutIdLst>
    <p:sldLayoutId id="2147485451" r:id="rId1"/>
    <p:sldLayoutId id="2147485497" r:id="rId2"/>
    <p:sldLayoutId id="2147485498" r:id="rId3"/>
    <p:sldLayoutId id="2147485528" r:id="rId4"/>
    <p:sldLayoutId id="2147485452" r:id="rId5"/>
    <p:sldLayoutId id="2147485453" r:id="rId6"/>
    <p:sldLayoutId id="2147485454" r:id="rId7"/>
    <p:sldLayoutId id="2147485455" r:id="rId8"/>
    <p:sldLayoutId id="2147485456" r:id="rId9"/>
    <p:sldLayoutId id="2147485457" r:id="rId10"/>
    <p:sldLayoutId id="2147485458" r:id="rId11"/>
    <p:sldLayoutId id="2147485459" r:id="rId12"/>
    <p:sldLayoutId id="2147485460" r:id="rId13"/>
    <p:sldLayoutId id="2147485461" r:id="rId14"/>
    <p:sldLayoutId id="2147485462" r:id="rId15"/>
    <p:sldLayoutId id="2147485463" r:id="rId16"/>
    <p:sldLayoutId id="2147485516" r:id="rId17"/>
    <p:sldLayoutId id="2147485517" r:id="rId18"/>
    <p:sldLayoutId id="2147485514" r:id="rId19"/>
    <p:sldLayoutId id="2147485515" r:id="rId20"/>
    <p:sldLayoutId id="2147485511" r:id="rId21"/>
    <p:sldLayoutId id="2147485512" r:id="rId22"/>
    <p:sldLayoutId id="2147485464" r:id="rId23"/>
    <p:sldLayoutId id="2147485465" r:id="rId24"/>
    <p:sldLayoutId id="2147485466" r:id="rId25"/>
    <p:sldLayoutId id="2147485470" r:id="rId26"/>
    <p:sldLayoutId id="2147485471" r:id="rId27"/>
    <p:sldLayoutId id="2147485472" r:id="rId28"/>
    <p:sldLayoutId id="2147485473" r:id="rId29"/>
    <p:sldLayoutId id="2147485474" r:id="rId30"/>
    <p:sldLayoutId id="2147485475" r:id="rId31"/>
    <p:sldLayoutId id="2147485476" r:id="rId32"/>
    <p:sldLayoutId id="2147485477" r:id="rId33"/>
    <p:sldLayoutId id="2147485478" r:id="rId34"/>
    <p:sldLayoutId id="2147485479" r:id="rId35"/>
    <p:sldLayoutId id="2147485480" r:id="rId36"/>
    <p:sldLayoutId id="2147485481" r:id="rId37"/>
    <p:sldLayoutId id="2147485482" r:id="rId38"/>
    <p:sldLayoutId id="2147485483" r:id="rId39"/>
    <p:sldLayoutId id="2147485484" r:id="rId40"/>
    <p:sldLayoutId id="2147485485" r:id="rId41"/>
    <p:sldLayoutId id="2147485486" r:id="rId42"/>
    <p:sldLayoutId id="2147485487" r:id="rId43"/>
    <p:sldLayoutId id="2147485488" r:id="rId44"/>
    <p:sldLayoutId id="2147485490" r:id="rId45"/>
    <p:sldLayoutId id="2147485499" r:id="rId46"/>
    <p:sldLayoutId id="2147485501" r:id="rId47"/>
    <p:sldLayoutId id="2147485503" r:id="rId48"/>
    <p:sldLayoutId id="2147485492" r:id="rId49"/>
    <p:sldLayoutId id="2147485500" r:id="rId50"/>
    <p:sldLayoutId id="2147485502" r:id="rId51"/>
    <p:sldLayoutId id="2147485504" r:id="rId52"/>
    <p:sldLayoutId id="2147485524" r:id="rId53"/>
    <p:sldLayoutId id="2147485525" r:id="rId54"/>
    <p:sldLayoutId id="2147485526" r:id="rId55"/>
    <p:sldLayoutId id="2147485493" r:id="rId56"/>
    <p:sldLayoutId id="2147485505" r:id="rId57"/>
    <p:sldLayoutId id="2147485532" r:id="rId58"/>
    <p:sldLayoutId id="2147485506" r:id="rId59"/>
    <p:sldLayoutId id="2147485507" r:id="rId60"/>
    <p:sldLayoutId id="2147485519" r:id="rId61"/>
    <p:sldLayoutId id="2147485520" r:id="rId62"/>
    <p:sldLayoutId id="2147485521" r:id="rId63"/>
    <p:sldLayoutId id="2147485508" r:id="rId64"/>
    <p:sldLayoutId id="2147485509" r:id="rId65"/>
    <p:sldLayoutId id="2147485510" r:id="rId66"/>
    <p:sldLayoutId id="2147485522" r:id="rId67"/>
    <p:sldLayoutId id="2147485527" r:id="rId68"/>
    <p:sldLayoutId id="2147485523" r:id="rId69"/>
    <p:sldLayoutId id="2147485495" r:id="rId70"/>
    <p:sldLayoutId id="2147485496" r:id="rId71"/>
    <p:sldLayoutId id="2147485533" r:id="rId7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userDrawn="1">
          <p15:clr>
            <a:srgbClr val="C35EA4"/>
          </p15:clr>
        </p15:guide>
        <p15:guide id="17" pos="7320" userDrawn="1">
          <p15:clr>
            <a:srgbClr val="C35EA4"/>
          </p15:clr>
        </p15:guide>
        <p15:guide id="25" orient="horz" pos="369">
          <p15:clr>
            <a:srgbClr val="C35EA4"/>
          </p15:clr>
        </p15:guide>
        <p15:guide id="26" orient="horz" pos="3949">
          <p15:clr>
            <a:srgbClr val="C35EA4"/>
          </p15:clr>
        </p15:guide>
        <p15:guide id="28" pos="192" userDrawn="1">
          <p15:clr>
            <a:srgbClr val="A4A3A4"/>
          </p15:clr>
        </p15:guide>
        <p15:guide id="29" orient="horz" pos="4135">
          <p15:clr>
            <a:srgbClr val="A4A3A4"/>
          </p15:clr>
        </p15:guide>
        <p15:guide id="30" pos="7488" userDrawn="1">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6.xml"/><Relationship Id="rId7" Type="http://schemas.openxmlformats.org/officeDocument/2006/relationships/image" Target="../media/image78.png"/><Relationship Id="rId2" Type="http://schemas.openxmlformats.org/officeDocument/2006/relationships/video" Target="../media/media1.mp4"/><Relationship Id="rId1" Type="http://schemas.microsoft.com/office/2007/relationships/media" Target="../media/media1.mp4"/><Relationship Id="rId6" Type="http://schemas.microsoft.com/office/2017/04/relationships/track" Target="../media/track1.vtt"/><Relationship Id="rId11" Type="http://schemas.openxmlformats.org/officeDocument/2006/relationships/hyperlink" Target="https://learn.microsoft.com/en-us/microsoft-365-copilot/extensibility/prerequisites#agent-capabilities-for-microsoft-365-users" TargetMode="External"/><Relationship Id="rId5" Type="http://schemas.openxmlformats.org/officeDocument/2006/relationships/hyperlink" Target="https://adoption.microsoft.com/en-us/ai-agents/templates-and-examples/" TargetMode="External"/><Relationship Id="rId10" Type="http://schemas.openxmlformats.org/officeDocument/2006/relationships/hyperlink" Target="https://learn.microsoft.com/en-us/microsoft-365-copilot/extensibility/copilot-studio-agent-builder-build#sharepoint-content" TargetMode="External"/><Relationship Id="rId4" Type="http://schemas.openxmlformats.org/officeDocument/2006/relationships/notesSlide" Target="../notesSlides/notesSlide2.xml"/><Relationship Id="rId9" Type="http://schemas.openxmlformats.org/officeDocument/2006/relationships/hyperlink" Target="https://learn.microsoft.com/en-us/microsoft-365-copilot/extensibility/copilot-studio-agent-builder-build#embedded-file-conten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5" Type="http://schemas.openxmlformats.org/officeDocument/2006/relationships/image" Target="../media/image81.png"/><Relationship Id="rId4" Type="http://schemas.openxmlformats.org/officeDocument/2006/relationships/image" Target="../media/image80.png"/></Relationships>
</file>

<file path=ppt/slides/_rels/slide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7.png"/><Relationship Id="rId1" Type="http://schemas.openxmlformats.org/officeDocument/2006/relationships/slideLayout" Target="../slideLayouts/slideLayout58.xml"/><Relationship Id="rId4" Type="http://schemas.openxmlformats.org/officeDocument/2006/relationships/hyperlink" Target="adoption.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5433-CB2E-E0F4-3541-12FBBF8AC0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174927-312E-512C-12D9-7B7E668065BE}"/>
              </a:ext>
            </a:extLst>
          </p:cNvPr>
          <p:cNvSpPr>
            <a:spLocks noGrp="1"/>
          </p:cNvSpPr>
          <p:nvPr>
            <p:ph type="title"/>
          </p:nvPr>
        </p:nvSpPr>
        <p:spPr>
          <a:xfrm>
            <a:off x="584200" y="2573004"/>
            <a:ext cx="9144000" cy="1231106"/>
          </a:xfrm>
        </p:spPr>
        <p:txBody>
          <a:bodyPr/>
          <a:lstStyle/>
          <a:p>
            <a:r>
              <a:rPr lang="en-US" dirty="0"/>
              <a:t>Job Description </a:t>
            </a:r>
            <a:br>
              <a:rPr lang="en-US" dirty="0"/>
            </a:br>
            <a:r>
              <a:rPr lang="en-US" dirty="0"/>
              <a:t>Agent</a:t>
            </a:r>
          </a:p>
        </p:txBody>
      </p:sp>
      <p:sp>
        <p:nvSpPr>
          <p:cNvPr id="5" name="Text Placeholder 4">
            <a:extLst>
              <a:ext uri="{FF2B5EF4-FFF2-40B4-BE49-F238E27FC236}">
                <a16:creationId xmlns:a16="http://schemas.microsoft.com/office/drawing/2014/main" id="{6C75EB1C-7C45-9860-0948-BF0A36DE82FD}"/>
              </a:ext>
            </a:extLst>
          </p:cNvPr>
          <p:cNvSpPr>
            <a:spLocks noGrp="1"/>
          </p:cNvSpPr>
          <p:nvPr>
            <p:ph type="body" sz="quarter" idx="12"/>
          </p:nvPr>
        </p:nvSpPr>
        <p:spPr>
          <a:xfrm>
            <a:off x="584200" y="3962400"/>
            <a:ext cx="9144000" cy="246221"/>
          </a:xfrm>
        </p:spPr>
        <p:txBody>
          <a:bodyPr/>
          <a:lstStyle/>
          <a:p>
            <a:r>
              <a:rPr lang="en-GB"/>
              <a:t>Build your M365 Copilot Agent </a:t>
            </a:r>
            <a:endParaRPr lang="en-US"/>
          </a:p>
        </p:txBody>
      </p:sp>
      <p:pic>
        <p:nvPicPr>
          <p:cNvPr id="13" name="Picture 12" descr="Coffee with latte art">
            <a:extLst>
              <a:ext uri="{FF2B5EF4-FFF2-40B4-BE49-F238E27FC236}">
                <a16:creationId xmlns:a16="http://schemas.microsoft.com/office/drawing/2014/main" id="{C0B3F7C4-715E-1B3F-91CD-FCD345AC8BE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Tree>
    <p:extLst>
      <p:ext uri="{BB962C8B-B14F-4D97-AF65-F5344CB8AC3E}">
        <p14:creationId xmlns:p14="http://schemas.microsoft.com/office/powerpoint/2010/main" val="16835926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20" name="Text Placeholder 3">
            <a:extLst>
              <a:ext uri="{FF2B5EF4-FFF2-40B4-BE49-F238E27FC236}">
                <a16:creationId xmlns:a16="http://schemas.microsoft.com/office/drawing/2014/main" id="{FA3CDADE-756A-8045-1DE0-CF5E9C6418B4}"/>
              </a:ext>
              <a:ext uri="{C183D7F6-B498-43B3-948B-1728B52AA6E4}">
                <adec:decorative xmlns:adec="http://schemas.microsoft.com/office/drawing/2017/decorative" val="1"/>
              </a:ext>
            </a:extLst>
          </p:cNvPr>
          <p:cNvSpPr>
            <a:spLocks noGrp="1"/>
          </p:cNvSpPr>
          <p:nvPr>
            <p:ph type="body" sz="quarter" idx="11"/>
          </p:nvPr>
        </p:nvSpPr>
        <p:spPr>
          <a:xfrm>
            <a:off x="584200" y="292100"/>
            <a:ext cx="11018520" cy="153888"/>
          </a:xfrm>
        </p:spPr>
        <p:txBody>
          <a:bodyPr/>
          <a:lstStyle/>
          <a:p>
            <a:r>
              <a:rPr lang="en-GB" dirty="0"/>
              <a:t>MICROSOFT 365 Copilot</a:t>
            </a: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4200" y="457200"/>
            <a:ext cx="11018520" cy="553998"/>
          </a:xfrm>
        </p:spPr>
        <p:txBody>
          <a:bodyPr/>
          <a:lstStyle/>
          <a:p>
            <a:r>
              <a:rPr lang="en-US" dirty="0">
                <a:cs typeface="Segoe UI"/>
              </a:rPr>
              <a:t>Job Description Agent</a:t>
            </a:r>
            <a:endParaRPr lang="en-US" dirty="0"/>
          </a:p>
        </p:txBody>
      </p:sp>
      <p:sp>
        <p:nvSpPr>
          <p:cNvPr id="6" name="Text Placeholder 5">
            <a:extLst>
              <a:ext uri="{FF2B5EF4-FFF2-40B4-BE49-F238E27FC236}">
                <a16:creationId xmlns:a16="http://schemas.microsoft.com/office/drawing/2014/main" id="{B22541B1-C1F5-2FBD-0A03-66431ED33A95}"/>
              </a:ext>
            </a:extLst>
          </p:cNvPr>
          <p:cNvSpPr>
            <a:spLocks noGrp="1"/>
          </p:cNvSpPr>
          <p:nvPr>
            <p:ph type="body" sz="quarter" idx="10"/>
          </p:nvPr>
        </p:nvSpPr>
        <p:spPr>
          <a:xfrm>
            <a:off x="584200" y="1229205"/>
            <a:ext cx="5509610" cy="2299412"/>
          </a:xfrm>
        </p:spPr>
        <p:txBody>
          <a:bodyPr vert="horz" wrap="square" lIns="0" tIns="0" rIns="0" bIns="0" rtlCol="0" anchor="t">
            <a:spAutoFit/>
          </a:bodyPr>
          <a:lstStyle/>
          <a:p>
            <a:pPr defTabSz="582780">
              <a:lnSpc>
                <a:spcPct val="110000"/>
              </a:lnSpc>
              <a:spcBef>
                <a:spcPct val="0"/>
              </a:spcBef>
              <a:spcAft>
                <a:spcPts val="1200"/>
              </a:spcAft>
              <a:defRPr/>
            </a:pPr>
            <a:r>
              <a:rPr lang="en-US" sz="1600" b="1" dirty="0">
                <a:latin typeface="Segoe UI"/>
                <a:cs typeface="Segoe UI"/>
              </a:rPr>
              <a:t>The Job Description Agent </a:t>
            </a:r>
            <a:r>
              <a:rPr lang="en-US" sz="1600" dirty="0">
                <a:latin typeface="Segoe UI"/>
                <a:cs typeface="Segoe UI"/>
              </a:rPr>
              <a:t>helps HR teams and hiring managers efficiently generate standardized, high-quality job descriptions. It focuses on content generation while maintaining a consistent tone and format aligned with your organizational standards.</a:t>
            </a:r>
          </a:p>
          <a:p>
            <a:pPr defTabSz="582780">
              <a:lnSpc>
                <a:spcPct val="110000"/>
              </a:lnSpc>
              <a:spcBef>
                <a:spcPct val="0"/>
              </a:spcBef>
              <a:spcAft>
                <a:spcPts val="1200"/>
              </a:spcAft>
              <a:defRPr/>
            </a:pPr>
            <a:r>
              <a:rPr lang="en-US" sz="1600" dirty="0">
                <a:latin typeface="Segoe UI"/>
                <a:cs typeface="Segoe UI"/>
              </a:rPr>
              <a:t>The agent enables HR teams and hiring managers to generate tailored job descriptions in minutes, reducing manual drafting time and accelerating time-to-fill metrics.</a:t>
            </a:r>
            <a:endParaRPr lang="en-US" sz="1600" dirty="0">
              <a:latin typeface="Segoe UI"/>
              <a:ea typeface="+mn-lt"/>
              <a:cs typeface="Segoe UI"/>
            </a:endParaRPr>
          </a:p>
        </p:txBody>
      </p:sp>
      <p:sp>
        <p:nvSpPr>
          <p:cNvPr id="5" name="TextBox 4">
            <a:extLst>
              <a:ext uri="{FF2B5EF4-FFF2-40B4-BE49-F238E27FC236}">
                <a16:creationId xmlns:a16="http://schemas.microsoft.com/office/drawing/2014/main" id="{7E3FC81B-4BC8-2E7C-6328-0443FE7278F4}"/>
              </a:ext>
            </a:extLst>
          </p:cNvPr>
          <p:cNvSpPr txBox="1"/>
          <p:nvPr/>
        </p:nvSpPr>
        <p:spPr>
          <a:xfrm>
            <a:off x="584200" y="3866599"/>
            <a:ext cx="5964882" cy="307777"/>
          </a:xfrm>
          <a:prstGeom prst="rect">
            <a:avLst/>
          </a:prstGeom>
          <a:noFill/>
        </p:spPr>
        <p:txBody>
          <a:bodyPr wrap="square" lIns="0" tIns="0" rIns="0" bIns="0" rtlCol="0">
            <a:spAutoFit/>
          </a:bodyPr>
          <a:lstStyle/>
          <a:p>
            <a:pPr algn="l"/>
            <a:r>
              <a:rPr lang="en-US" sz="1000" dirty="0">
                <a:solidFill>
                  <a:schemeClr val="accent1">
                    <a:lumMod val="75000"/>
                  </a:schemeClr>
                </a:solidFill>
                <a:effectLst/>
                <a:latin typeface="Segoe Sans Display" pitchFamily="2" charset="0"/>
              </a:rPr>
              <a:t>The necessary instructions and other information to build this agent are available in </a:t>
            </a:r>
            <a:r>
              <a:rPr lang="en-US" sz="1000" b="1" dirty="0">
                <a:solidFill>
                  <a:schemeClr val="accent1">
                    <a:lumMod val="75000"/>
                  </a:schemeClr>
                </a:solidFill>
                <a:latin typeface="Segoe Sans Display" pitchFamily="2" charset="0"/>
              </a:rPr>
              <a:t>JobDescriptionAgent_AgentFiles.zip</a:t>
            </a:r>
            <a:r>
              <a:rPr lang="en-US" sz="1000" dirty="0">
                <a:solidFill>
                  <a:schemeClr val="accent1">
                    <a:lumMod val="75000"/>
                  </a:schemeClr>
                </a:solidFill>
                <a:latin typeface="Segoe Sans Display" pitchFamily="2" charset="0"/>
              </a:rPr>
              <a:t>, </a:t>
            </a:r>
            <a:r>
              <a:rPr lang="en-US" sz="1000" dirty="0">
                <a:solidFill>
                  <a:schemeClr val="accent1">
                    <a:lumMod val="75000"/>
                  </a:schemeClr>
                </a:solidFill>
                <a:effectLst/>
                <a:latin typeface="Segoe Sans Display" pitchFamily="2" charset="0"/>
              </a:rPr>
              <a:t>which can be downloaded from the </a:t>
            </a:r>
            <a:r>
              <a:rPr lang="en-US" sz="1000" dirty="0">
                <a:solidFill>
                  <a:schemeClr val="accent1">
                    <a:lumMod val="75000"/>
                  </a:schemeClr>
                </a:solidFill>
                <a:effectLst/>
                <a:latin typeface="Segoe Sans Display" pitchFamily="2" charset="0"/>
                <a:hlinkClick r:id="rId5"/>
              </a:rPr>
              <a:t>Microsoft Adoption page</a:t>
            </a:r>
            <a:r>
              <a:rPr lang="en-US" sz="1000" dirty="0">
                <a:solidFill>
                  <a:schemeClr val="accent1">
                    <a:lumMod val="75000"/>
                  </a:schemeClr>
                </a:solidFill>
                <a:effectLst/>
                <a:latin typeface="Segoe Sans Display" pitchFamily="2" charset="0"/>
              </a:rPr>
              <a:t>.</a:t>
            </a:r>
            <a:endParaRPr lang="en-US" sz="1000" dirty="0">
              <a:solidFill>
                <a:schemeClr val="accent1">
                  <a:lumMod val="75000"/>
                </a:schemeClr>
              </a:solidFill>
            </a:endParaRPr>
          </a:p>
        </p:txBody>
      </p:sp>
      <p:sp>
        <p:nvSpPr>
          <p:cNvPr id="10" name="Text Placeholder 3">
            <a:extLst>
              <a:ext uri="{FF2B5EF4-FFF2-40B4-BE49-F238E27FC236}">
                <a16:creationId xmlns:a16="http://schemas.microsoft.com/office/drawing/2014/main" id="{E58A7D46-CA59-1D7D-EACD-0B6CE172443B}"/>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b="1" dirty="0">
                <a:solidFill>
                  <a:schemeClr val="accent4"/>
                </a:solidFill>
              </a:rPr>
              <a:t>WATCH THIS DEMO VIDEO!</a:t>
            </a:r>
          </a:p>
        </p:txBody>
      </p:sp>
      <p:pic>
        <p:nvPicPr>
          <p:cNvPr id="11" name="Job Description Agent Demo" descr="Job Description Agent demo video.">
            <a:hlinkClick r:id="" action="ppaction://media"/>
            <a:extLst>
              <a:ext uri="{FF2B5EF4-FFF2-40B4-BE49-F238E27FC236}">
                <a16:creationId xmlns:a16="http://schemas.microsoft.com/office/drawing/2014/main" id="{2591E46C-2C53-F8AB-72E5-234BBE2AA3DC}"/>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3BA7245-C5A9-4BB1-A57F-BDBD18EA5313}" label="" lang="en-us" r:embed="rId6"/>
                        </p173:trackLst>
                      </p173:tracksInfo>
                    </p:ext>
                  </p14:extLst>
                </p14:media>
              </p:ext>
            </p:extLst>
          </p:nvPr>
        </p:nvPicPr>
        <p:blipFill>
          <a:blip r:embed="rId7"/>
          <a:stretch>
            <a:fillRect/>
          </a:stretch>
        </p:blipFill>
        <p:spPr>
          <a:xfrm>
            <a:off x="6716766" y="1465912"/>
            <a:ext cx="4815048" cy="2708464"/>
          </a:xfrm>
          <a:prstGeom prst="rect">
            <a:avLst/>
          </a:prstGeom>
        </p:spPr>
      </p:pic>
      <p:pic>
        <p:nvPicPr>
          <p:cNvPr id="7" name="Picture 6">
            <a:extLst>
              <a:ext uri="{FF2B5EF4-FFF2-40B4-BE49-F238E27FC236}">
                <a16:creationId xmlns:a16="http://schemas.microsoft.com/office/drawing/2014/main" id="{85DBF866-AAF2-C4F5-3B81-027BF65F7472}"/>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rcRect t="5393"/>
          <a:stretch/>
        </p:blipFill>
        <p:spPr>
          <a:xfrm>
            <a:off x="0" y="4400077"/>
            <a:ext cx="12192000" cy="2457923"/>
          </a:xfrm>
          <a:prstGeom prst="rect">
            <a:avLst/>
          </a:prstGeom>
        </p:spPr>
      </p:pic>
      <p:sp>
        <p:nvSpPr>
          <p:cNvPr id="13" name="TextBox 12">
            <a:extLst>
              <a:ext uri="{FF2B5EF4-FFF2-40B4-BE49-F238E27FC236}">
                <a16:creationId xmlns:a16="http://schemas.microsoft.com/office/drawing/2014/main" id="{7D67E46E-0F8D-57B9-64A3-CD1CEC10405C}"/>
              </a:ext>
            </a:extLst>
          </p:cNvPr>
          <p:cNvSpPr txBox="1"/>
          <p:nvPr/>
        </p:nvSpPr>
        <p:spPr>
          <a:xfrm>
            <a:off x="584200" y="4589871"/>
            <a:ext cx="10404504" cy="1480342"/>
          </a:xfrm>
          <a:prstGeom prst="rect">
            <a:avLst/>
          </a:prstGeom>
          <a:noFill/>
        </p:spPr>
        <p:txBody>
          <a:bodyPr wrap="square" lIns="0" tIns="45720" rIns="91440" bIns="45720" anchor="t">
            <a:spAutoFit/>
          </a:bodyPr>
          <a:lstStyle/>
          <a:p>
            <a:pPr defTabSz="582780">
              <a:lnSpc>
                <a:spcPct val="110000"/>
              </a:lnSpc>
              <a:spcBef>
                <a:spcPct val="0"/>
              </a:spcBef>
              <a:spcAft>
                <a:spcPts val="800"/>
              </a:spcAft>
              <a:tabLst>
                <a:tab pos="2693988" algn="l"/>
              </a:tabLst>
              <a:defRPr/>
            </a:pPr>
            <a:r>
              <a:rPr lang="en-US" sz="1500" b="1" dirty="0"/>
              <a:t>How to further enhance your Job Description Agent</a:t>
            </a:r>
            <a:r>
              <a:rPr lang="en-US" sz="1500" b="1" baseline="30000" dirty="0"/>
              <a:t>*</a:t>
            </a:r>
          </a:p>
          <a:p>
            <a:pPr marL="104775" indent="-104775" defTabSz="582780">
              <a:lnSpc>
                <a:spcPct val="110000"/>
              </a:lnSpc>
              <a:spcBef>
                <a:spcPct val="0"/>
              </a:spcBef>
              <a:spcAft>
                <a:spcPts val="300"/>
              </a:spcAft>
              <a:buFontTx/>
              <a:buChar char="-"/>
              <a:tabLst>
                <a:tab pos="2693988" algn="l"/>
              </a:tabLst>
              <a:defRPr/>
            </a:pPr>
            <a:r>
              <a:rPr lang="en-US" sz="1500" dirty="0">
                <a:effectLst/>
                <a:ea typeface="Aptos" panose="020B0004020202020204" pitchFamily="34" charset="0"/>
                <a:cs typeface="Times New Roman" panose="02020603050405020304" pitchFamily="18" charset="0"/>
              </a:rPr>
              <a:t>Add your legal standards to the agent </a:t>
            </a:r>
            <a:r>
              <a:rPr lang="en-US" sz="1500" dirty="0">
                <a:cs typeface="Segoe Sans Display"/>
              </a:rPr>
              <a:t>as embedded files </a:t>
            </a:r>
            <a:r>
              <a:rPr lang="en-US" sz="1500" dirty="0">
                <a:effectLst/>
                <a:ea typeface="Aptos" panose="020B0004020202020204" pitchFamily="34" charset="0"/>
                <a:cs typeface="Times New Roman" panose="02020603050405020304" pitchFamily="18" charset="0"/>
              </a:rPr>
              <a:t>to ensure </a:t>
            </a:r>
            <a:r>
              <a:rPr lang="en-US" sz="1500" u="sng" dirty="0">
                <a:effectLst/>
                <a:ea typeface="Aptos" panose="020B0004020202020204" pitchFamily="34" charset="0"/>
                <a:cs typeface="Times New Roman" panose="02020603050405020304" pitchFamily="18" charset="0"/>
              </a:rPr>
              <a:t>compliance with internal and legal standards</a:t>
            </a:r>
            <a:r>
              <a:rPr lang="en-US" sz="1500" dirty="0">
                <a:effectLst/>
                <a:ea typeface="Aptos" panose="020B0004020202020204" pitchFamily="34" charset="0"/>
                <a:cs typeface="Times New Roman" panose="02020603050405020304" pitchFamily="18" charset="0"/>
              </a:rPr>
              <a:t>. </a:t>
            </a:r>
            <a:r>
              <a:rPr lang="en-US" sz="1500" dirty="0">
                <a:cs typeface="Segoe Sans Display"/>
              </a:rPr>
              <a:t>(</a:t>
            </a:r>
            <a:r>
              <a:rPr lang="en-US" sz="1500" dirty="0">
                <a:cs typeface="Segoe Sans Display"/>
                <a:hlinkClick r:id="rId9"/>
              </a:rPr>
              <a:t>learn more…</a:t>
            </a:r>
            <a:r>
              <a:rPr lang="en-US" sz="1500" dirty="0">
                <a:cs typeface="Segoe Sans Display"/>
              </a:rPr>
              <a:t>)</a:t>
            </a:r>
          </a:p>
          <a:p>
            <a:pPr marL="104775" indent="-104775" defTabSz="582780">
              <a:lnSpc>
                <a:spcPct val="110000"/>
              </a:lnSpc>
              <a:spcBef>
                <a:spcPct val="0"/>
              </a:spcBef>
              <a:spcAft>
                <a:spcPts val="300"/>
              </a:spcAft>
              <a:buFontTx/>
              <a:buChar char="-"/>
              <a:tabLst>
                <a:tab pos="2693988" algn="l"/>
              </a:tabLst>
              <a:defRPr/>
            </a:pPr>
            <a:r>
              <a:rPr lang="en-US" sz="1500" u="sng" dirty="0">
                <a:cs typeface="Segoe Sans Display"/>
              </a:rPr>
              <a:t>Leverage golden standard job descriptions and templates</a:t>
            </a:r>
            <a:r>
              <a:rPr lang="en-US" sz="1500" dirty="0">
                <a:cs typeface="Segoe Sans Display"/>
              </a:rPr>
              <a:t> by adding a SharePoint folder with them to the agent’s knowledge. </a:t>
            </a:r>
            <a:r>
              <a:rPr lang="en-US" sz="1500" dirty="0"/>
              <a:t>(</a:t>
            </a:r>
            <a:r>
              <a:rPr lang="en-US" sz="1500" dirty="0">
                <a:hlinkClick r:id="rId10"/>
              </a:rPr>
              <a:t>learn more…</a:t>
            </a:r>
            <a:r>
              <a:rPr lang="en-US" sz="1500" dirty="0"/>
              <a:t>)</a:t>
            </a:r>
          </a:p>
        </p:txBody>
      </p:sp>
      <p:sp>
        <p:nvSpPr>
          <p:cNvPr id="8" name="TextBox 7">
            <a:extLst>
              <a:ext uri="{FF2B5EF4-FFF2-40B4-BE49-F238E27FC236}">
                <a16:creationId xmlns:a16="http://schemas.microsoft.com/office/drawing/2014/main" id="{FCC89B75-9FD4-DF88-32F3-38A6F734F636}"/>
              </a:ext>
            </a:extLst>
          </p:cNvPr>
          <p:cNvSpPr txBox="1"/>
          <p:nvPr/>
        </p:nvSpPr>
        <p:spPr>
          <a:xfrm>
            <a:off x="8362094" y="6558015"/>
            <a:ext cx="3268219" cy="272734"/>
          </a:xfrm>
          <a:prstGeom prst="round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050">
                <a:cs typeface="Segoe Sans Display"/>
                <a:hlinkClick r:id="rId11"/>
              </a:rPr>
              <a:t>* May require additional licensing and/or development </a:t>
            </a:r>
            <a:endParaRPr lang="en-US" sz="1050">
              <a:cs typeface="Segoe Sans Display"/>
            </a:endParaRPr>
          </a:p>
        </p:txBody>
      </p:sp>
    </p:spTree>
    <p:extLst>
      <p:ext uri="{BB962C8B-B14F-4D97-AF65-F5344CB8AC3E}">
        <p14:creationId xmlns:p14="http://schemas.microsoft.com/office/powerpoint/2010/main" val="672538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87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9DFD2-C147-5E00-B559-2D3D1E97B020}"/>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07BF609C-C697-7497-A32A-AFDD8092814C}"/>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6A3B20BF-F0F0-9EE7-6CEA-952A56A88AE3}"/>
              </a:ext>
            </a:extLst>
          </p:cNvPr>
          <p:cNvSpPr>
            <a:spLocks noGrp="1"/>
          </p:cNvSpPr>
          <p:nvPr>
            <p:ph type="title"/>
          </p:nvPr>
        </p:nvSpPr>
        <p:spPr>
          <a:xfrm>
            <a:off x="588263" y="512064"/>
            <a:ext cx="11018520" cy="553998"/>
          </a:xfrm>
        </p:spPr>
        <p:txBody>
          <a:bodyPr>
            <a:spAutoFit/>
          </a:bodyPr>
          <a:lstStyle/>
          <a:p>
            <a:r>
              <a:rPr lang="en-US" dirty="0">
                <a:solidFill>
                  <a:schemeClr val="bg1"/>
                </a:solidFill>
                <a:ea typeface="+mj-ea"/>
                <a:cs typeface="+mj-cs"/>
              </a:rPr>
              <a:t>Build agents in Copilot | Summary Steps 1/2</a:t>
            </a:r>
          </a:p>
        </p:txBody>
      </p:sp>
      <p:sp>
        <p:nvSpPr>
          <p:cNvPr id="48" name="Text Placeholder 47">
            <a:extLst>
              <a:ext uri="{FF2B5EF4-FFF2-40B4-BE49-F238E27FC236}">
                <a16:creationId xmlns:a16="http://schemas.microsoft.com/office/drawing/2014/main" id="{D8BAA654-C9B2-1222-DCEB-ABFA254322F1}"/>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8453D286-1C8B-F0E7-62A4-77367CEDCE56}"/>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Sans Display Semibold"/>
                <a:ea typeface="+mj-ea"/>
                <a:cs typeface="+mj-cs"/>
              </a:rPr>
              <a:t>Agents in Copilot</a:t>
            </a:r>
          </a:p>
        </p:txBody>
      </p:sp>
      <p:sp>
        <p:nvSpPr>
          <p:cNvPr id="35" name="TextBox 34">
            <a:extLst>
              <a:ext uri="{FF2B5EF4-FFF2-40B4-BE49-F238E27FC236}">
                <a16:creationId xmlns:a16="http://schemas.microsoft.com/office/drawing/2014/main" id="{F4CECC24-8EAB-8DBF-1830-39FB2ACCF3D0}"/>
              </a:ext>
            </a:extLst>
          </p:cNvPr>
          <p:cNvSpPr txBox="1"/>
          <p:nvPr/>
        </p:nvSpPr>
        <p:spPr>
          <a:xfrm>
            <a:off x="366940" y="2264038"/>
            <a:ext cx="1418483"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1</a:t>
            </a:r>
          </a:p>
          <a:p>
            <a:pPr lvl="0" defTabSz="914400">
              <a:spcBef>
                <a:spcPts val="200"/>
              </a:spcBef>
              <a:defRPr/>
            </a:pPr>
            <a:r>
              <a:rPr lang="en-US" sz="900" dirty="0">
                <a:solidFill>
                  <a:srgbClr val="091F2C"/>
                </a:solidFill>
                <a:latin typeface="Segoe Sans Display Semibold"/>
              </a:rPr>
              <a:t>Access agents in Copilot</a:t>
            </a:r>
          </a:p>
          <a:p>
            <a:pPr lvl="0" defTabSz="914400">
              <a:spcBef>
                <a:spcPts val="200"/>
              </a:spcBef>
              <a:defRPr/>
            </a:pPr>
            <a:r>
              <a:rPr lang="en-US" sz="800" dirty="0">
                <a:solidFill>
                  <a:srgbClr val="091F2C"/>
                </a:solidFill>
              </a:rPr>
              <a:t>Open Copilot and navigate to "Create agent” in the left pane. The left pane is where you will find your latest chats and can access the ability to add and create your own agents</a:t>
            </a:r>
            <a:endParaRPr lang="en-US" sz="1600" dirty="0">
              <a:solidFill>
                <a:srgbClr val="091F2C"/>
              </a:solidFill>
            </a:endParaRPr>
          </a:p>
        </p:txBody>
      </p:sp>
      <p:sp>
        <p:nvSpPr>
          <p:cNvPr id="36" name="Rectangle: Rounded Corners 35">
            <a:extLst>
              <a:ext uri="{FF2B5EF4-FFF2-40B4-BE49-F238E27FC236}">
                <a16:creationId xmlns:a16="http://schemas.microsoft.com/office/drawing/2014/main" id="{C5C50431-CFF9-E38C-78FB-09A62ABF5F95}"/>
              </a:ext>
              <a:ext uri="{C183D7F6-B498-43B3-948B-1728B52AA6E4}">
                <adec:decorative xmlns:adec="http://schemas.microsoft.com/office/drawing/2017/decorative" val="1"/>
              </a:ext>
            </a:extLst>
          </p:cNvPr>
          <p:cNvSpPr>
            <a:spLocks/>
          </p:cNvSpPr>
          <p:nvPr/>
        </p:nvSpPr>
        <p:spPr bwMode="auto">
          <a:xfrm>
            <a:off x="1958907"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7" name="Rectangle: Rounded Corners 36">
            <a:extLst>
              <a:ext uri="{FF2B5EF4-FFF2-40B4-BE49-F238E27FC236}">
                <a16:creationId xmlns:a16="http://schemas.microsoft.com/office/drawing/2014/main" id="{5ED2D18B-5D4A-D6FB-3A67-2FAF7071BE39}"/>
              </a:ext>
              <a:ext uri="{C183D7F6-B498-43B3-948B-1728B52AA6E4}">
                <adec:decorative xmlns:adec="http://schemas.microsoft.com/office/drawing/2017/decorative" val="1"/>
              </a:ext>
            </a:extLst>
          </p:cNvPr>
          <p:cNvSpPr/>
          <p:nvPr/>
        </p:nvSpPr>
        <p:spPr bwMode="auto">
          <a:xfrm>
            <a:off x="2071670"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38" name="Picture 37" descr="Screenshot showing the Copilot welcome page with the &quot;Create agent&quot; link in the left pane.">
            <a:extLst>
              <a:ext uri="{FF2B5EF4-FFF2-40B4-BE49-F238E27FC236}">
                <a16:creationId xmlns:a16="http://schemas.microsoft.com/office/drawing/2014/main" id="{F4A20EA8-6E04-C50F-67AC-DBE47955A10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8351" y="1954521"/>
            <a:ext cx="3551694" cy="1858380"/>
          </a:xfrm>
          <a:prstGeom prst="rect">
            <a:avLst/>
          </a:prstGeom>
        </p:spPr>
      </p:pic>
      <p:cxnSp>
        <p:nvCxnSpPr>
          <p:cNvPr id="39" name="Straight Arrow Connector 38">
            <a:extLst>
              <a:ext uri="{FF2B5EF4-FFF2-40B4-BE49-F238E27FC236}">
                <a16:creationId xmlns:a16="http://schemas.microsoft.com/office/drawing/2014/main" id="{F9BF1066-CE6D-B92B-D3F5-7E1C3B908C3A}"/>
              </a:ext>
              <a:ext uri="{C183D7F6-B498-43B3-948B-1728B52AA6E4}">
                <adec:decorative xmlns:adec="http://schemas.microsoft.com/office/drawing/2017/decorative" val="1"/>
              </a:ext>
            </a:extLst>
          </p:cNvPr>
          <p:cNvCxnSpPr>
            <a:cxnSpLocks/>
          </p:cNvCxnSpPr>
          <p:nvPr/>
        </p:nvCxnSpPr>
        <p:spPr>
          <a:xfrm flipH="1">
            <a:off x="2529840" y="26517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5F941D02-252C-8952-64EA-5CE8DEB8E62D}"/>
              </a:ext>
              <a:ext uri="{C183D7F6-B498-43B3-948B-1728B52AA6E4}">
                <adec:decorative xmlns:adec="http://schemas.microsoft.com/office/drawing/2017/decorative" val="1"/>
              </a:ext>
            </a:extLst>
          </p:cNvPr>
          <p:cNvSpPr>
            <a:spLocks/>
          </p:cNvSpPr>
          <p:nvPr/>
        </p:nvSpPr>
        <p:spPr bwMode="auto">
          <a:xfrm>
            <a:off x="6182742"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9" name="Rectangle: Rounded Corners 48">
            <a:extLst>
              <a:ext uri="{FF2B5EF4-FFF2-40B4-BE49-F238E27FC236}">
                <a16:creationId xmlns:a16="http://schemas.microsoft.com/office/drawing/2014/main" id="{CCD6583D-5DAC-1CAB-BCE6-A1297B96D3D7}"/>
              </a:ext>
              <a:ext uri="{C183D7F6-B498-43B3-948B-1728B52AA6E4}">
                <adec:decorative xmlns:adec="http://schemas.microsoft.com/office/drawing/2017/decorative" val="1"/>
              </a:ext>
            </a:extLst>
          </p:cNvPr>
          <p:cNvSpPr/>
          <p:nvPr/>
        </p:nvSpPr>
        <p:spPr bwMode="auto">
          <a:xfrm>
            <a:off x="6295504"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50" name="Picture 49" descr="The Agent Builder interface. The user has switched to the Configure tab.">
            <a:extLst>
              <a:ext uri="{FF2B5EF4-FFF2-40B4-BE49-F238E27FC236}">
                <a16:creationId xmlns:a16="http://schemas.microsoft.com/office/drawing/2014/main" id="{7589CB0F-9C2E-4DBA-0E83-2C7B7C9D7743}"/>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6833" y="1954521"/>
            <a:ext cx="3557951" cy="1857773"/>
          </a:xfrm>
          <a:prstGeom prst="rect">
            <a:avLst/>
          </a:prstGeom>
        </p:spPr>
      </p:pic>
      <p:cxnSp>
        <p:nvCxnSpPr>
          <p:cNvPr id="51" name="Straight Arrow Connector 50">
            <a:extLst>
              <a:ext uri="{FF2B5EF4-FFF2-40B4-BE49-F238E27FC236}">
                <a16:creationId xmlns:a16="http://schemas.microsoft.com/office/drawing/2014/main" id="{A451EC4A-9413-5AE6-3F6B-E66625C0E344}"/>
              </a:ext>
              <a:ext uri="{C183D7F6-B498-43B3-948B-1728B52AA6E4}">
                <adec:decorative xmlns:adec="http://schemas.microsoft.com/office/drawing/2017/decorative" val="1"/>
              </a:ext>
            </a:extLst>
          </p:cNvPr>
          <p:cNvCxnSpPr>
            <a:cxnSpLocks/>
          </p:cNvCxnSpPr>
          <p:nvPr/>
        </p:nvCxnSpPr>
        <p:spPr>
          <a:xfrm flipH="1">
            <a:off x="7955280" y="21945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F32D3B0-1704-3ED2-5632-9C6824E154E6}"/>
              </a:ext>
            </a:extLst>
          </p:cNvPr>
          <p:cNvSpPr txBox="1"/>
          <p:nvPr/>
        </p:nvSpPr>
        <p:spPr>
          <a:xfrm>
            <a:off x="10516779" y="2259321"/>
            <a:ext cx="1418483" cy="959237"/>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2</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Select the Configure tab</a:t>
            </a:r>
            <a:endParaRPr lang="en-US" sz="900" b="0" i="0" u="none" strike="noStrike" kern="1200" cap="none" spc="0" normalizeH="0" baseline="0" noProof="0" dirty="0">
              <a:ln>
                <a:noFill/>
              </a:ln>
              <a:solidFill>
                <a:srgbClr val="091F2C"/>
              </a:solidFill>
              <a:effectLst/>
              <a:uLnTx/>
              <a:uFillTx/>
              <a:latin typeface="Segoe Sans Display Semibold"/>
              <a:cs typeface="Segoe Sans Display Semibold"/>
            </a:endParaRPr>
          </a:p>
          <a:p>
            <a:pPr defTabSz="914400">
              <a:spcBef>
                <a:spcPts val="200"/>
              </a:spcBef>
              <a:defRPr/>
            </a:pPr>
            <a:r>
              <a:rPr lang="en-US" sz="800" dirty="0">
                <a:solidFill>
                  <a:srgbClr val="091F2C"/>
                </a:solidFill>
                <a:latin typeface="Segoe Sans Display"/>
              </a:rPr>
              <a:t>In the</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lightweight Copilot Studio agent builder experience, select the Configure tab to start creating the agent.</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53" name="TextBox 52">
            <a:extLst>
              <a:ext uri="{FF2B5EF4-FFF2-40B4-BE49-F238E27FC236}">
                <a16:creationId xmlns:a16="http://schemas.microsoft.com/office/drawing/2014/main" id="{938601BE-73FD-9E2F-3DA0-CC57BF8DDCE0}"/>
              </a:ext>
            </a:extLst>
          </p:cNvPr>
          <p:cNvSpPr txBox="1"/>
          <p:nvPr/>
        </p:nvSpPr>
        <p:spPr>
          <a:xfrm>
            <a:off x="366939" y="4676095"/>
            <a:ext cx="1418483" cy="120545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3</a:t>
            </a:r>
          </a:p>
          <a:p>
            <a:pPr lvl="0" defTabSz="914400">
              <a:spcBef>
                <a:spcPts val="200"/>
              </a:spcBef>
              <a:defRPr/>
            </a:pPr>
            <a:r>
              <a:rPr lang="en-US" sz="900" dirty="0">
                <a:solidFill>
                  <a:srgbClr val="091F2C"/>
                </a:solidFill>
                <a:latin typeface="Segoe Sans Display Semibold"/>
              </a:rPr>
              <a:t>Define agent behavior</a:t>
            </a:r>
          </a:p>
          <a:p>
            <a:pPr lvl="0" defTabSz="914400">
              <a:spcBef>
                <a:spcPts val="200"/>
              </a:spcBef>
              <a:defRPr/>
            </a:pPr>
            <a:r>
              <a:rPr lang="en-US" sz="800" dirty="0">
                <a:solidFill>
                  <a:srgbClr val="091F2C"/>
                </a:solidFill>
              </a:rPr>
              <a:t>Use the Configure tab form to define how your Copilot will work. Use the icon, name, description and instructions provided for the agent, adapt them to your use case or use your own</a:t>
            </a:r>
            <a:endParaRPr lang="en-US" sz="1600" dirty="0">
              <a:solidFill>
                <a:srgbClr val="091F2C"/>
              </a:solidFill>
            </a:endParaRPr>
          </a:p>
        </p:txBody>
      </p:sp>
      <p:sp>
        <p:nvSpPr>
          <p:cNvPr id="54" name="Rectangle: Rounded Corners 53">
            <a:extLst>
              <a:ext uri="{FF2B5EF4-FFF2-40B4-BE49-F238E27FC236}">
                <a16:creationId xmlns:a16="http://schemas.microsoft.com/office/drawing/2014/main" id="{392A668C-A79B-73AD-142E-48720D6BD634}"/>
              </a:ext>
              <a:ext uri="{C183D7F6-B498-43B3-948B-1728B52AA6E4}">
                <adec:decorative xmlns:adec="http://schemas.microsoft.com/office/drawing/2017/decorative" val="1"/>
              </a:ext>
            </a:extLst>
          </p:cNvPr>
          <p:cNvSpPr>
            <a:spLocks/>
          </p:cNvSpPr>
          <p:nvPr/>
        </p:nvSpPr>
        <p:spPr bwMode="auto">
          <a:xfrm>
            <a:off x="1962007"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55" name="Rectangle: Rounded Corners 54">
            <a:extLst>
              <a:ext uri="{FF2B5EF4-FFF2-40B4-BE49-F238E27FC236}">
                <a16:creationId xmlns:a16="http://schemas.microsoft.com/office/drawing/2014/main" id="{4794BAE3-B408-32B3-2F76-A1F30E2CD51C}"/>
              </a:ext>
              <a:ext uri="{C183D7F6-B498-43B3-948B-1728B52AA6E4}">
                <adec:decorative xmlns:adec="http://schemas.microsoft.com/office/drawing/2017/decorative" val="1"/>
              </a:ext>
            </a:extLst>
          </p:cNvPr>
          <p:cNvSpPr/>
          <p:nvPr/>
        </p:nvSpPr>
        <p:spPr bwMode="auto">
          <a:xfrm>
            <a:off x="2074770"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71" name="Picture 70" descr="The Agent Builder interface. The user has switched to the Configure tab.">
            <a:extLst>
              <a:ext uri="{FF2B5EF4-FFF2-40B4-BE49-F238E27FC236}">
                <a16:creationId xmlns:a16="http://schemas.microsoft.com/office/drawing/2014/main" id="{F0D27435-263C-8E69-A03D-ACC5ED507589}"/>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202094" y="4371295"/>
            <a:ext cx="3557951" cy="1857773"/>
          </a:xfrm>
          <a:prstGeom prst="rect">
            <a:avLst/>
          </a:prstGeom>
        </p:spPr>
      </p:pic>
      <p:cxnSp>
        <p:nvCxnSpPr>
          <p:cNvPr id="57" name="Straight Arrow Connector 56">
            <a:extLst>
              <a:ext uri="{FF2B5EF4-FFF2-40B4-BE49-F238E27FC236}">
                <a16:creationId xmlns:a16="http://schemas.microsoft.com/office/drawing/2014/main" id="{B3CB7B6E-C65B-72C8-919B-4307B29FA743}"/>
              </a:ext>
              <a:ext uri="{C183D7F6-B498-43B3-948B-1728B52AA6E4}">
                <adec:decorative xmlns:adec="http://schemas.microsoft.com/office/drawing/2017/decorative" val="1"/>
              </a:ext>
            </a:extLst>
          </p:cNvPr>
          <p:cNvCxnSpPr>
            <a:cxnSpLocks/>
          </p:cNvCxnSpPr>
          <p:nvPr/>
        </p:nvCxnSpPr>
        <p:spPr>
          <a:xfrm flipH="1">
            <a:off x="3122613" y="492755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D2B7268-C9ED-0BF1-787B-AEF2E9322CCD}"/>
              </a:ext>
              <a:ext uri="{C183D7F6-B498-43B3-948B-1728B52AA6E4}">
                <adec:decorative xmlns:adec="http://schemas.microsoft.com/office/drawing/2017/decorative" val="1"/>
              </a:ext>
            </a:extLst>
          </p:cNvPr>
          <p:cNvCxnSpPr>
            <a:cxnSpLocks/>
          </p:cNvCxnSpPr>
          <p:nvPr/>
        </p:nvCxnSpPr>
        <p:spPr>
          <a:xfrm flipH="1">
            <a:off x="4166553" y="508757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096722C-2B82-BBD4-D85B-494195249B4D}"/>
              </a:ext>
              <a:ext uri="{C183D7F6-B498-43B3-948B-1728B52AA6E4}">
                <adec:decorative xmlns:adec="http://schemas.microsoft.com/office/drawing/2017/decorative" val="1"/>
              </a:ext>
            </a:extLst>
          </p:cNvPr>
          <p:cNvCxnSpPr>
            <a:cxnSpLocks/>
          </p:cNvCxnSpPr>
          <p:nvPr/>
        </p:nvCxnSpPr>
        <p:spPr>
          <a:xfrm flipH="1">
            <a:off x="4166553" y="5253379"/>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B2CC3414-BD57-BD6B-9364-861B599D77D6}"/>
              </a:ext>
              <a:ext uri="{C183D7F6-B498-43B3-948B-1728B52AA6E4}">
                <adec:decorative xmlns:adec="http://schemas.microsoft.com/office/drawing/2017/decorative" val="1"/>
              </a:ext>
            </a:extLst>
          </p:cNvPr>
          <p:cNvCxnSpPr>
            <a:cxnSpLocks/>
          </p:cNvCxnSpPr>
          <p:nvPr/>
        </p:nvCxnSpPr>
        <p:spPr>
          <a:xfrm flipH="1">
            <a:off x="4166553"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D3469CFE-5926-1B0C-17BB-3266961EC8C2}"/>
              </a:ext>
              <a:ext uri="{C183D7F6-B498-43B3-948B-1728B52AA6E4}">
                <adec:decorative xmlns:adec="http://schemas.microsoft.com/office/drawing/2017/decorative" val="1"/>
              </a:ext>
            </a:extLst>
          </p:cNvPr>
          <p:cNvSpPr>
            <a:spLocks/>
          </p:cNvSpPr>
          <p:nvPr/>
        </p:nvSpPr>
        <p:spPr bwMode="auto">
          <a:xfrm>
            <a:off x="6185842"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67" name="Rectangle: Rounded Corners 66">
            <a:extLst>
              <a:ext uri="{FF2B5EF4-FFF2-40B4-BE49-F238E27FC236}">
                <a16:creationId xmlns:a16="http://schemas.microsoft.com/office/drawing/2014/main" id="{BCB7EFAA-142A-18BD-644B-C9E57E61F9C9}"/>
              </a:ext>
              <a:ext uri="{C183D7F6-B498-43B3-948B-1728B52AA6E4}">
                <adec:decorative xmlns:adec="http://schemas.microsoft.com/office/drawing/2017/decorative" val="1"/>
              </a:ext>
            </a:extLst>
          </p:cNvPr>
          <p:cNvSpPr/>
          <p:nvPr/>
        </p:nvSpPr>
        <p:spPr bwMode="auto">
          <a:xfrm>
            <a:off x="6298604"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68" name="Picture 67" descr="The Agent Builder interface. The fields are filled with the template content. The user is adding knowledge to the Knowledge section in the Agent builder.">
            <a:extLst>
              <a:ext uri="{FF2B5EF4-FFF2-40B4-BE49-F238E27FC236}">
                <a16:creationId xmlns:a16="http://schemas.microsoft.com/office/drawing/2014/main" id="{42ECDD7E-8C80-FD1E-4845-940BD67AE233}"/>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435372" y="4372662"/>
            <a:ext cx="3551624" cy="1856405"/>
          </a:xfrm>
          <a:prstGeom prst="rect">
            <a:avLst/>
          </a:prstGeom>
        </p:spPr>
      </p:pic>
      <p:cxnSp>
        <p:nvCxnSpPr>
          <p:cNvPr id="69" name="Straight Arrow Connector 68">
            <a:extLst>
              <a:ext uri="{FF2B5EF4-FFF2-40B4-BE49-F238E27FC236}">
                <a16:creationId xmlns:a16="http://schemas.microsoft.com/office/drawing/2014/main" id="{A437B586-2921-1BC3-74B5-06A4E4E618D7}"/>
              </a:ext>
              <a:ext uri="{C183D7F6-B498-43B3-948B-1728B52AA6E4}">
                <adec:decorative xmlns:adec="http://schemas.microsoft.com/office/drawing/2017/decorative" val="1"/>
              </a:ext>
            </a:extLst>
          </p:cNvPr>
          <p:cNvCxnSpPr>
            <a:cxnSpLocks/>
          </p:cNvCxnSpPr>
          <p:nvPr/>
        </p:nvCxnSpPr>
        <p:spPr>
          <a:xfrm flipH="1">
            <a:off x="7437120" y="477003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B926CD1C-20E5-C2F6-15F5-A6145E8AD1BE}"/>
              </a:ext>
            </a:extLst>
          </p:cNvPr>
          <p:cNvSpPr txBox="1"/>
          <p:nvPr/>
        </p:nvSpPr>
        <p:spPr>
          <a:xfrm>
            <a:off x="10516779" y="4676095"/>
            <a:ext cx="1418483" cy="146706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4</a:t>
            </a:r>
          </a:p>
          <a:p>
            <a:pPr lvl="0" defTabSz="914400">
              <a:spcBef>
                <a:spcPts val="200"/>
              </a:spcBef>
              <a:defRPr/>
            </a:pPr>
            <a:r>
              <a:rPr lang="en-US" sz="900" dirty="0">
                <a:solidFill>
                  <a:srgbClr val="091F2C"/>
                </a:solidFill>
                <a:latin typeface="Segoe Sans Display Semibold"/>
              </a:rPr>
              <a:t>Add your organization’s data</a:t>
            </a:r>
          </a:p>
          <a:p>
            <a:pPr lvl="0" defTabSz="914400">
              <a:spcBef>
                <a:spcPts val="200"/>
              </a:spcBef>
              <a:defRPr/>
            </a:pPr>
            <a:r>
              <a:rPr lang="en-US" sz="800" dirty="0">
                <a:solidFill>
                  <a:srgbClr val="091F2C"/>
                </a:solidFill>
              </a:rPr>
              <a:t>Connect your agent to any necessary data sources as described for the agent. You can also add your organization's internal data, third-party business data, or other relevant information for the use case</a:t>
            </a:r>
            <a:endParaRPr lang="en-US" sz="1600" dirty="0">
              <a:solidFill>
                <a:srgbClr val="091F2C"/>
              </a:solidFill>
            </a:endParaRPr>
          </a:p>
        </p:txBody>
      </p:sp>
    </p:spTree>
    <p:extLst>
      <p:ext uri="{BB962C8B-B14F-4D97-AF65-F5344CB8AC3E}">
        <p14:creationId xmlns:p14="http://schemas.microsoft.com/office/powerpoint/2010/main" val="32726196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192-B954-BBEB-00C8-712D5838BB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AEE88B-0966-5072-16B9-09771CBAB9CF}"/>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6DDACEB0-AB62-4EED-422C-14F6A9ED0135}"/>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D7EA6B3C-8AD5-B89B-BB96-AB48C628161F}"/>
              </a:ext>
            </a:extLst>
          </p:cNvPr>
          <p:cNvSpPr>
            <a:spLocks noGrp="1"/>
          </p:cNvSpPr>
          <p:nvPr>
            <p:ph type="title"/>
          </p:nvPr>
        </p:nvSpPr>
        <p:spPr>
          <a:xfrm>
            <a:off x="588263" y="512064"/>
            <a:ext cx="11018520" cy="553998"/>
          </a:xfrm>
        </p:spPr>
        <p:txBody>
          <a:bodyPr>
            <a:spAutoFit/>
          </a:bodyPr>
          <a:lstStyle/>
          <a:p>
            <a:r>
              <a:rPr lang="en-US" dirty="0">
                <a:solidFill>
                  <a:schemeClr val="bg1"/>
                </a:solidFill>
                <a:ea typeface="+mj-ea"/>
                <a:cs typeface="+mj-cs"/>
              </a:rPr>
              <a:t>Build agents in Copilot | Summary Steps 2/2</a:t>
            </a:r>
          </a:p>
        </p:txBody>
      </p:sp>
      <p:sp>
        <p:nvSpPr>
          <p:cNvPr id="48" name="Text Placeholder 47">
            <a:extLst>
              <a:ext uri="{FF2B5EF4-FFF2-40B4-BE49-F238E27FC236}">
                <a16:creationId xmlns:a16="http://schemas.microsoft.com/office/drawing/2014/main" id="{1A0666FF-618F-AD80-EB9B-E8492F5C7F72}"/>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9A4460A7-AB2F-A6DB-0E4A-D7ABE5B0F33C}"/>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Sans Display Semibold"/>
                <a:ea typeface="+mj-ea"/>
                <a:cs typeface="+mj-cs"/>
              </a:rPr>
              <a:t>Agents in Copilot</a:t>
            </a:r>
          </a:p>
        </p:txBody>
      </p:sp>
      <p:sp>
        <p:nvSpPr>
          <p:cNvPr id="5" name="TextBox 4">
            <a:extLst>
              <a:ext uri="{FF2B5EF4-FFF2-40B4-BE49-F238E27FC236}">
                <a16:creationId xmlns:a16="http://schemas.microsoft.com/office/drawing/2014/main" id="{7024B4F5-5EF0-DE96-084C-5EB546A21F86}"/>
              </a:ext>
            </a:extLst>
          </p:cNvPr>
          <p:cNvSpPr txBox="1"/>
          <p:nvPr/>
        </p:nvSpPr>
        <p:spPr>
          <a:xfrm>
            <a:off x="366940" y="2264038"/>
            <a:ext cx="1418400" cy="120545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5</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Add sample prompts </a:t>
            </a:r>
            <a:endParaRPr lang="en-US" sz="900" dirty="0">
              <a:solidFill>
                <a:srgbClr val="091F2C"/>
              </a:solidFill>
              <a:latin typeface="Segoe Sans Display Semibold"/>
            </a:endParaRPr>
          </a:p>
          <a:p>
            <a:pPr lvl="0" defTabSz="914400">
              <a:spcBef>
                <a:spcPts val="200"/>
              </a:spcBef>
              <a:defRPr/>
            </a:pPr>
            <a:r>
              <a:rPr lang="en-US" sz="800" dirty="0">
                <a:solidFill>
                  <a:srgbClr val="091F2C"/>
                </a:solidFill>
              </a:rPr>
              <a:t>Add sample prompts for your agent’s users. These provide an example of how to use the agent. Use the provided sample prompts for the agent, adapt them to your use case or create your own</a:t>
            </a:r>
            <a:endParaRPr lang="en-US" sz="1600" dirty="0">
              <a:solidFill>
                <a:srgbClr val="091F2C"/>
              </a:solidFill>
            </a:endParaRPr>
          </a:p>
        </p:txBody>
      </p:sp>
      <p:sp>
        <p:nvSpPr>
          <p:cNvPr id="6" name="Rectangle: Rounded Corners 5">
            <a:extLst>
              <a:ext uri="{FF2B5EF4-FFF2-40B4-BE49-F238E27FC236}">
                <a16:creationId xmlns:a16="http://schemas.microsoft.com/office/drawing/2014/main" id="{919352F9-F564-5713-44B1-8F851AF268FC}"/>
              </a:ext>
              <a:ext uri="{C183D7F6-B498-43B3-948B-1728B52AA6E4}">
                <adec:decorative xmlns:adec="http://schemas.microsoft.com/office/drawing/2017/decorative" val="1"/>
              </a:ext>
            </a:extLst>
          </p:cNvPr>
          <p:cNvSpPr>
            <a:spLocks/>
          </p:cNvSpPr>
          <p:nvPr/>
        </p:nvSpPr>
        <p:spPr bwMode="auto">
          <a:xfrm>
            <a:off x="1958909"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 name="Rectangle: Rounded Corners 6">
            <a:extLst>
              <a:ext uri="{FF2B5EF4-FFF2-40B4-BE49-F238E27FC236}">
                <a16:creationId xmlns:a16="http://schemas.microsoft.com/office/drawing/2014/main" id="{5E9C9075-3472-4CA6-542E-7A301D0A885B}"/>
              </a:ext>
              <a:ext uri="{C183D7F6-B498-43B3-948B-1728B52AA6E4}">
                <adec:decorative xmlns:adec="http://schemas.microsoft.com/office/drawing/2017/decorative" val="1"/>
              </a:ext>
            </a:extLst>
          </p:cNvPr>
          <p:cNvSpPr/>
          <p:nvPr/>
        </p:nvSpPr>
        <p:spPr bwMode="auto">
          <a:xfrm>
            <a:off x="2071672" y="1960998"/>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8" name="Picture 7" descr="The Agent Builder interface. The fields are filled with the template content. The user is customising the example prompts">
            <a:extLst>
              <a:ext uri="{FF2B5EF4-FFF2-40B4-BE49-F238E27FC236}">
                <a16:creationId xmlns:a16="http://schemas.microsoft.com/office/drawing/2014/main" id="{AD264D1A-5EB1-9121-2A09-2804DF3087A5}"/>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3449" y="1959290"/>
            <a:ext cx="3561502" cy="1857772"/>
          </a:xfrm>
          <a:prstGeom prst="rect">
            <a:avLst/>
          </a:prstGeom>
        </p:spPr>
      </p:pic>
      <p:cxnSp>
        <p:nvCxnSpPr>
          <p:cNvPr id="10" name="Straight Arrow Connector 9">
            <a:extLst>
              <a:ext uri="{FF2B5EF4-FFF2-40B4-BE49-F238E27FC236}">
                <a16:creationId xmlns:a16="http://schemas.microsoft.com/office/drawing/2014/main" id="{B94EA66C-20D0-1B13-AF28-60857EEC017F}"/>
              </a:ext>
              <a:ext uri="{C183D7F6-B498-43B3-948B-1728B52AA6E4}">
                <adec:decorative xmlns:adec="http://schemas.microsoft.com/office/drawing/2017/decorative" val="1"/>
              </a:ext>
            </a:extLst>
          </p:cNvPr>
          <p:cNvCxnSpPr>
            <a:cxnSpLocks/>
          </p:cNvCxnSpPr>
          <p:nvPr/>
        </p:nvCxnSpPr>
        <p:spPr>
          <a:xfrm flipH="1">
            <a:off x="3231016" y="30317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C24226C9-C83B-B71A-3673-CDC763C8F781}"/>
              </a:ext>
              <a:ext uri="{C183D7F6-B498-43B3-948B-1728B52AA6E4}">
                <adec:decorative xmlns:adec="http://schemas.microsoft.com/office/drawing/2017/decorative" val="1"/>
              </a:ext>
            </a:extLst>
          </p:cNvPr>
          <p:cNvSpPr>
            <a:spLocks/>
          </p:cNvSpPr>
          <p:nvPr/>
        </p:nvSpPr>
        <p:spPr bwMode="auto">
          <a:xfrm>
            <a:off x="6182742"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Rectangle: Rounded Corners 11">
            <a:extLst>
              <a:ext uri="{FF2B5EF4-FFF2-40B4-BE49-F238E27FC236}">
                <a16:creationId xmlns:a16="http://schemas.microsoft.com/office/drawing/2014/main" id="{199C2F75-5DC2-8E24-1AED-88AA5D6B429D}"/>
              </a:ext>
              <a:ext uri="{C183D7F6-B498-43B3-948B-1728B52AA6E4}">
                <adec:decorative xmlns:adec="http://schemas.microsoft.com/office/drawing/2017/decorative" val="1"/>
              </a:ext>
            </a:extLst>
          </p:cNvPr>
          <p:cNvSpPr/>
          <p:nvPr/>
        </p:nvSpPr>
        <p:spPr bwMode="auto">
          <a:xfrm>
            <a:off x="6267185" y="1959290"/>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3" name="Picture 12" descr="The Agent Builder interface. The fields are filled with the template content. The agent is ready. The Create button is prominent on the top right of the screen">
            <a:extLst>
              <a:ext uri="{FF2B5EF4-FFF2-40B4-BE49-F238E27FC236}">
                <a16:creationId xmlns:a16="http://schemas.microsoft.com/office/drawing/2014/main" id="{AB6FDEA4-502F-A2E9-558F-5B79B9C6C6F2}"/>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5133" y="1959290"/>
            <a:ext cx="3561349" cy="1857772"/>
          </a:xfrm>
          <a:prstGeom prst="rect">
            <a:avLst/>
          </a:prstGeom>
        </p:spPr>
      </p:pic>
      <p:cxnSp>
        <p:nvCxnSpPr>
          <p:cNvPr id="14" name="Straight Arrow Connector 13">
            <a:extLst>
              <a:ext uri="{FF2B5EF4-FFF2-40B4-BE49-F238E27FC236}">
                <a16:creationId xmlns:a16="http://schemas.microsoft.com/office/drawing/2014/main" id="{44225E5E-192A-AA82-EE66-99D9AC9A1F1C}"/>
              </a:ext>
              <a:ext uri="{C183D7F6-B498-43B3-948B-1728B52AA6E4}">
                <adec:decorative xmlns:adec="http://schemas.microsoft.com/office/drawing/2017/decorative" val="1"/>
              </a:ext>
            </a:extLst>
          </p:cNvPr>
          <p:cNvCxnSpPr>
            <a:cxnSpLocks/>
          </p:cNvCxnSpPr>
          <p:nvPr/>
        </p:nvCxnSpPr>
        <p:spPr>
          <a:xfrm flipH="1">
            <a:off x="9824356" y="205481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E64B961-A4FE-7710-D359-C7B93D1E5461}"/>
              </a:ext>
            </a:extLst>
          </p:cNvPr>
          <p:cNvSpPr txBox="1"/>
          <p:nvPr/>
        </p:nvSpPr>
        <p:spPr>
          <a:xfrm>
            <a:off x="10516779" y="2259321"/>
            <a:ext cx="1418400" cy="836126"/>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Publish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When you have finished editing and reviewing your agent, select “Create” to complete the agent building process</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16" name="TextBox 15">
            <a:extLst>
              <a:ext uri="{FF2B5EF4-FFF2-40B4-BE49-F238E27FC236}">
                <a16:creationId xmlns:a16="http://schemas.microsoft.com/office/drawing/2014/main" id="{CC1A4613-D19A-0B94-A15F-C72CA046508F}"/>
              </a:ext>
            </a:extLst>
          </p:cNvPr>
          <p:cNvSpPr txBox="1"/>
          <p:nvPr/>
        </p:nvSpPr>
        <p:spPr>
          <a:xfrm>
            <a:off x="36693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7</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Share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Once created, you will be able to share your agent across your organization to unlock capacity at scale. Or </a:t>
            </a:r>
            <a:r>
              <a:rPr lang="en-US" sz="800" dirty="0">
                <a:solidFill>
                  <a:srgbClr val="091F2C"/>
                </a:solidFill>
                <a:latin typeface="Segoe Sans Display"/>
              </a:rPr>
              <a:t>y</a:t>
            </a:r>
            <a:r>
              <a:rPr kumimoji="0" lang="en-US" sz="800" b="0" i="0" u="none" strike="noStrike" kern="1200" cap="none" spc="0" normalizeH="0" baseline="0" noProof="0" dirty="0" err="1">
                <a:ln>
                  <a:noFill/>
                </a:ln>
                <a:solidFill>
                  <a:srgbClr val="091F2C"/>
                </a:solidFill>
                <a:effectLst/>
                <a:uLnTx/>
                <a:uFillTx/>
                <a:latin typeface="Segoe Sans Display"/>
                <a:ea typeface="+mn-ea"/>
                <a:cs typeface="+mn-cs"/>
              </a:rPr>
              <a:t>ou</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can also review the agent using the right pane in Copilot</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17" name="Rectangle: Rounded Corners 16">
            <a:extLst>
              <a:ext uri="{FF2B5EF4-FFF2-40B4-BE49-F238E27FC236}">
                <a16:creationId xmlns:a16="http://schemas.microsoft.com/office/drawing/2014/main" id="{978BAB13-CA03-2EB3-3747-A02318B373C2}"/>
              </a:ext>
              <a:ext uri="{C183D7F6-B498-43B3-948B-1728B52AA6E4}">
                <adec:decorative xmlns:adec="http://schemas.microsoft.com/office/drawing/2017/decorative" val="1"/>
              </a:ext>
            </a:extLst>
          </p:cNvPr>
          <p:cNvSpPr>
            <a:spLocks/>
          </p:cNvSpPr>
          <p:nvPr/>
        </p:nvSpPr>
        <p:spPr bwMode="auto">
          <a:xfrm>
            <a:off x="1958909"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8" name="Rectangle: Rounded Corners 17">
            <a:extLst>
              <a:ext uri="{FF2B5EF4-FFF2-40B4-BE49-F238E27FC236}">
                <a16:creationId xmlns:a16="http://schemas.microsoft.com/office/drawing/2014/main" id="{D2D39021-AF79-28A5-A106-73AF0E8BD41B}"/>
              </a:ext>
              <a:ext uri="{C183D7F6-B498-43B3-948B-1728B52AA6E4}">
                <adec:decorative xmlns:adec="http://schemas.microsoft.com/office/drawing/2017/decorative" val="1"/>
              </a:ext>
            </a:extLst>
          </p:cNvPr>
          <p:cNvSpPr/>
          <p:nvPr/>
        </p:nvSpPr>
        <p:spPr bwMode="auto">
          <a:xfrm>
            <a:off x="2071672"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9" name="Picture 18" descr="The user has clicked the create button and the agent is created. A tooltip is asking the user to share or access the agent">
            <a:extLst>
              <a:ext uri="{FF2B5EF4-FFF2-40B4-BE49-F238E27FC236}">
                <a16:creationId xmlns:a16="http://schemas.microsoft.com/office/drawing/2014/main" id="{3E178FF4-F8EB-9EA8-CCAB-0E9D6382832F}"/>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208272" y="4374910"/>
            <a:ext cx="3570877" cy="1855219"/>
          </a:xfrm>
          <a:prstGeom prst="rect">
            <a:avLst/>
          </a:prstGeom>
        </p:spPr>
      </p:pic>
      <p:cxnSp>
        <p:nvCxnSpPr>
          <p:cNvPr id="20" name="Straight Arrow Connector 19">
            <a:extLst>
              <a:ext uri="{FF2B5EF4-FFF2-40B4-BE49-F238E27FC236}">
                <a16:creationId xmlns:a16="http://schemas.microsoft.com/office/drawing/2014/main" id="{AAE4182A-D392-F356-4C2C-3DC218BD861C}"/>
              </a:ext>
              <a:ext uri="{C183D7F6-B498-43B3-948B-1728B52AA6E4}">
                <adec:decorative xmlns:adec="http://schemas.microsoft.com/office/drawing/2017/decorative" val="1"/>
              </a:ext>
            </a:extLst>
          </p:cNvPr>
          <p:cNvCxnSpPr>
            <a:cxnSpLocks/>
          </p:cNvCxnSpPr>
          <p:nvPr/>
        </p:nvCxnSpPr>
        <p:spPr>
          <a:xfrm flipH="1">
            <a:off x="4653416"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C87ACFDC-E88E-7D82-CDB9-BFA8A939A938}"/>
              </a:ext>
              <a:ext uri="{C183D7F6-B498-43B3-948B-1728B52AA6E4}">
                <adec:decorative xmlns:adec="http://schemas.microsoft.com/office/drawing/2017/decorative" val="1"/>
              </a:ext>
            </a:extLst>
          </p:cNvPr>
          <p:cNvSpPr>
            <a:spLocks/>
          </p:cNvSpPr>
          <p:nvPr/>
        </p:nvSpPr>
        <p:spPr bwMode="auto">
          <a:xfrm>
            <a:off x="6182742"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2" name="Rectangle: Rounded Corners 21">
            <a:extLst>
              <a:ext uri="{FF2B5EF4-FFF2-40B4-BE49-F238E27FC236}">
                <a16:creationId xmlns:a16="http://schemas.microsoft.com/office/drawing/2014/main" id="{58BFBAFC-DFD3-19BB-74F2-6F4095AFD395}"/>
              </a:ext>
              <a:ext uri="{C183D7F6-B498-43B3-948B-1728B52AA6E4}">
                <adec:decorative xmlns:adec="http://schemas.microsoft.com/office/drawing/2017/decorative" val="1"/>
              </a:ext>
            </a:extLst>
          </p:cNvPr>
          <p:cNvSpPr/>
          <p:nvPr/>
        </p:nvSpPr>
        <p:spPr bwMode="auto">
          <a:xfrm>
            <a:off x="6295504"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23" name="Picture 22" descr="The new agent interface. The user is using the agent">
            <a:extLst>
              <a:ext uri="{FF2B5EF4-FFF2-40B4-BE49-F238E27FC236}">
                <a16:creationId xmlns:a16="http://schemas.microsoft.com/office/drawing/2014/main" id="{C04F8A3B-F50E-3B62-F66D-C9F9700075BA}"/>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6432105" y="4374271"/>
            <a:ext cx="3551958" cy="1856495"/>
          </a:xfrm>
          <a:prstGeom prst="rect">
            <a:avLst/>
          </a:prstGeom>
        </p:spPr>
      </p:pic>
      <p:cxnSp>
        <p:nvCxnSpPr>
          <p:cNvPr id="24" name="Straight Arrow Connector 23">
            <a:extLst>
              <a:ext uri="{FF2B5EF4-FFF2-40B4-BE49-F238E27FC236}">
                <a16:creationId xmlns:a16="http://schemas.microsoft.com/office/drawing/2014/main" id="{1CE372DD-26D7-2D9E-E6CE-B35DBC412CEA}"/>
              </a:ext>
              <a:ext uri="{C183D7F6-B498-43B3-948B-1728B52AA6E4}">
                <adec:decorative xmlns:adec="http://schemas.microsoft.com/office/drawing/2017/decorative" val="1"/>
              </a:ext>
            </a:extLst>
          </p:cNvPr>
          <p:cNvCxnSpPr>
            <a:cxnSpLocks/>
          </p:cNvCxnSpPr>
          <p:nvPr/>
        </p:nvCxnSpPr>
        <p:spPr>
          <a:xfrm flipH="1">
            <a:off x="9225416" y="60289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21C58E8-7598-90DA-9282-65CDBCB8BE6E}"/>
              </a:ext>
            </a:extLst>
          </p:cNvPr>
          <p:cNvSpPr txBox="1"/>
          <p:nvPr/>
        </p:nvSpPr>
        <p:spPr>
          <a:xfrm>
            <a:off x="1051677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8</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Use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You can now use the agent or @mention your agent </a:t>
            </a:r>
            <a:r>
              <a:rPr lang="en-US" sz="800" dirty="0">
                <a:solidFill>
                  <a:srgbClr val="091F2C"/>
                </a:solidFill>
                <a:latin typeface="Segoe Sans Display"/>
              </a:rPr>
              <a:t>and</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ask it questions directly in Copilot, saving you valuable time to focus on your most important tasks</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Tree>
    <p:extLst>
      <p:ext uri="{BB962C8B-B14F-4D97-AF65-F5344CB8AC3E}">
        <p14:creationId xmlns:p14="http://schemas.microsoft.com/office/powerpoint/2010/main" val="24911334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72A6-34C0-E708-61DE-DDD6E9A7A3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5679B44-C756-A51B-D129-1E3BCCE88817}"/>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
        <p:nvSpPr>
          <p:cNvPr id="2" name="Title 1">
            <a:extLst>
              <a:ext uri="{FF2B5EF4-FFF2-40B4-BE49-F238E27FC236}">
                <a16:creationId xmlns:a16="http://schemas.microsoft.com/office/drawing/2014/main" id="{9E1FCC50-22D2-14E7-76E0-EB4895C20633}"/>
              </a:ext>
            </a:extLst>
          </p:cNvPr>
          <p:cNvSpPr>
            <a:spLocks noGrp="1"/>
          </p:cNvSpPr>
          <p:nvPr>
            <p:ph type="title" idx="4294967295"/>
          </p:nvPr>
        </p:nvSpPr>
        <p:spPr>
          <a:xfrm>
            <a:off x="584200" y="3147367"/>
            <a:ext cx="11018520" cy="615553"/>
          </a:xfrm>
        </p:spPr>
        <p:txBody>
          <a:bodyPr lIns="0"/>
          <a:lstStyle/>
          <a:p>
            <a:r>
              <a:rPr lang="en-GB" sz="4000" dirty="0"/>
              <a:t>Thank you!</a:t>
            </a:r>
            <a:endParaRPr lang="en-US" sz="4000" dirty="0"/>
          </a:p>
        </p:txBody>
      </p:sp>
      <p:sp>
        <p:nvSpPr>
          <p:cNvPr id="9" name="Text Placeholder 4">
            <a:extLst>
              <a:ext uri="{FF2B5EF4-FFF2-40B4-BE49-F238E27FC236}">
                <a16:creationId xmlns:a16="http://schemas.microsoft.com/office/drawing/2014/main" id="{A9CEB151-09E5-CCC0-15B2-C165A31E4B4D}"/>
              </a:ext>
            </a:extLst>
          </p:cNvPr>
          <p:cNvSpPr txBox="1">
            <a:spLocks/>
          </p:cNvSpPr>
          <p:nvPr/>
        </p:nvSpPr>
        <p:spPr>
          <a:xfrm>
            <a:off x="584200" y="3912972"/>
            <a:ext cx="9144000" cy="246221"/>
          </a:xfrm>
          <a:prstGeom prst="rect">
            <a:avLst/>
          </a:prstGeom>
        </p:spPr>
        <p:txBody>
          <a:bodyPr lIns="0"/>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a:t>Find your next Copilot agent at </a:t>
            </a:r>
            <a:r>
              <a:rPr lang="en-GB" sz="1600">
                <a:hlinkClick r:id="rId4"/>
              </a:rPr>
              <a:t>adoption.microsoft.com</a:t>
            </a:r>
            <a:endParaRPr lang="en-US" sz="1600"/>
          </a:p>
        </p:txBody>
      </p:sp>
    </p:spTree>
    <p:extLst>
      <p:ext uri="{BB962C8B-B14F-4D97-AF65-F5344CB8AC3E}">
        <p14:creationId xmlns:p14="http://schemas.microsoft.com/office/powerpoint/2010/main" val="1505687252"/>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_2504" id="{6BE6AC59-600F-BB42-A9B7-9CD9420BD9FE}" vid="{0B8AE68D-9F32-1749-802B-95169DCEFF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0B966FD79224D4BA85F25A47B1A9825" ma:contentTypeVersion="22" ma:contentTypeDescription="Create a new document." ma:contentTypeScope="" ma:versionID="8f4790c07f4a8cd98e83c6e3960eca35">
  <xsd:schema xmlns:xsd="http://www.w3.org/2001/XMLSchema" xmlns:xs="http://www.w3.org/2001/XMLSchema" xmlns:p="http://schemas.microsoft.com/office/2006/metadata/properties" xmlns:ns1="http://schemas.microsoft.com/sharepoint/v3" xmlns:ns2="64e0a3ad-3a37-4cff-beb8-cdd69c3a68b9" xmlns:ns3="afefc9b0-eaf5-4f8f-8c91-d01d7cb6f86f" targetNamespace="http://schemas.microsoft.com/office/2006/metadata/properties" ma:root="true" ma:fieldsID="72a3e29b101d7ecc7c08ca719c1acb2e" ns1:_="" ns2:_="" ns3:_="">
    <xsd:import namespace="http://schemas.microsoft.com/sharepoint/v3"/>
    <xsd:import namespace="64e0a3ad-3a37-4cff-beb8-cdd69c3a68b9"/>
    <xsd:import namespace="afefc9b0-eaf5-4f8f-8c91-d01d7cb6f86f"/>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BillingMetadata" minOccurs="0"/>
                <xsd:element ref="ns2:Status" minOccurs="0"/>
                <xsd:element ref="ns2:MediaServiceLocation" minOccurs="0"/>
                <xsd:element ref="ns2:MediaServiceDocTags"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0a3ad-3a37-4cff-beb8-cdd69c3a68b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Text"/>
      </xsd:simpleType>
    </xsd:element>
    <xsd:element name="Status" ma:index="25" nillable="true" ma:displayName="Status" ma:default="Draft" ma:format="Dropdown" ma:internalName="Status">
      <xsd:simpleType>
        <xsd:restriction base="dms:Choice">
          <xsd:enumeration value="Draft"/>
          <xsd:enumeration value="Final"/>
          <xsd:enumeration value="Reference"/>
          <xsd:enumeration value="Dont Use"/>
        </xsd:restriction>
      </xsd:simpleType>
    </xsd:element>
    <xsd:element name="MediaServiceLocation" ma:index="26" nillable="true" ma:displayName="Loca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element name="HasDigitalSignature" ma:index="28" nillable="true" ma:displayName="Has Digital Signature" ma:internalName="HasDigitalSignature" ma:readOnly="false">
      <xsd:simpleType>
        <xsd:restriction base="dms:Boolean"/>
      </xsd:simpleType>
    </xsd:element>
    <xsd:element name="DigitalSignatureProvider" ma:index="29" nillable="true" ma:displayName="Digital Signature Provider" ma:internalName="DigitalSignatureProvi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fc9b0-eaf5-4f8f-8c91-d01d7cb6f8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586fa-fa4e-4fdc-9f22-8e4b8976a0d9}" ma:internalName="TaxCatchAll" ma:showField="CatchAllData" ma:web="afefc9b0-eaf5-4f8f-8c91-d01d7cb6f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64e0a3ad-3a37-4cff-beb8-cdd69c3a68b9">Draft</Status>
    <_ip_UnifiedCompliancePolicyUIAction xmlns="http://schemas.microsoft.com/sharepoint/v3" xsi:nil="true"/>
    <HasDigitalSignature xmlns="64e0a3ad-3a37-4cff-beb8-cdd69c3a68b9" xsi:nil="true"/>
    <TaxCatchAll xmlns="afefc9b0-eaf5-4f8f-8c91-d01d7cb6f86f" xsi:nil="true"/>
    <_ip_UnifiedCompliancePolicyProperties xmlns="http://schemas.microsoft.com/sharepoint/v3" xsi:nil="true"/>
    <lcf76f155ced4ddcb4097134ff3c332f xmlns="64e0a3ad-3a37-4cff-beb8-cdd69c3a68b9">
      <Terms xmlns="http://schemas.microsoft.com/office/infopath/2007/PartnerControls"/>
    </lcf76f155ced4ddcb4097134ff3c332f>
    <DigitalSignatureProvider xmlns="64e0a3ad-3a37-4cff-beb8-cdd69c3a68b9" xsi:nil="true"/>
  </documentManagement>
</p:properties>
</file>

<file path=customXml/itemProps1.xml><?xml version="1.0" encoding="utf-8"?>
<ds:datastoreItem xmlns:ds="http://schemas.openxmlformats.org/officeDocument/2006/customXml" ds:itemID="{AE5C486F-6190-44FF-A322-272A9C6FB2F0}">
  <ds:schemaRefs>
    <ds:schemaRef ds:uri="http://schemas.microsoft.com/sharepoint/v3/contenttype/forms"/>
  </ds:schemaRefs>
</ds:datastoreItem>
</file>

<file path=customXml/itemProps2.xml><?xml version="1.0" encoding="utf-8"?>
<ds:datastoreItem xmlns:ds="http://schemas.openxmlformats.org/officeDocument/2006/customXml" ds:itemID="{72C1097A-5E4A-4313-B86C-16D5472652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4e0a3ad-3a37-4cff-beb8-cdd69c3a68b9"/>
    <ds:schemaRef ds:uri="afefc9b0-eaf5-4f8f-8c91-d01d7cb6f8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8D4FC0B-EE60-4EB0-8FDD-7C798D64F2A8}">
  <ds:schemaRefs>
    <ds:schemaRef ds:uri="http://schemas.microsoft.com/office/2006/metadata/properties"/>
    <ds:schemaRef ds:uri="http://schemas.microsoft.com/office/infopath/2007/PartnerControls"/>
    <ds:schemaRef ds:uri="64e0a3ad-3a37-4cff-beb8-cdd69c3a68b9"/>
    <ds:schemaRef ds:uri="http://schemas.microsoft.com/sharepoint/v3"/>
    <ds:schemaRef ds:uri="afefc9b0-eaf5-4f8f-8c91-d01d7cb6f86f"/>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Microsoft365-Copilot-Powerpoint-Template_2504</Template>
  <TotalTime>0</TotalTime>
  <Words>582</Words>
  <Application>Microsoft Office PowerPoint</Application>
  <PresentationFormat>Widescreen</PresentationFormat>
  <Paragraphs>50</Paragraphs>
  <Slides>5</Slides>
  <Notes>2</Notes>
  <HiddenSlides>0</HiddenSlides>
  <MMClips>1</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Microsoft 365 Copilot Template</vt:lpstr>
      <vt:lpstr>Job Description  Agent</vt:lpstr>
      <vt:lpstr>Job Description Agent</vt:lpstr>
      <vt:lpstr>Build agents in Copilot | Summary Steps 1/2</vt:lpstr>
      <vt:lpstr>Build agents in Copilot | Summary Steps 2/2</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2</cp:revision>
  <dcterms:created xsi:type="dcterms:W3CDTF">2025-09-16T09:00:17Z</dcterms:created>
  <dcterms:modified xsi:type="dcterms:W3CDTF">2025-10-06T18:18:02Z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0x01010000B966FD79224D4BA85F25A47B1A9825</vt:lpwstr>
  </property>
</Properties>
</file>