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62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44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Hwang (MCAG)" userId="85f2306c-fd56-49d2-8dff-e96751c6f345" providerId="ADAL" clId="{11ADF5FB-3841-43B7-A29B-517D3DBB2165}"/>
    <pc:docChg chg="mod modSld">
      <pc:chgData name="Jessie Hwang (MCAG)" userId="85f2306c-fd56-49d2-8dff-e96751c6f345" providerId="ADAL" clId="{11ADF5FB-3841-43B7-A29B-517D3DBB2165}" dt="2025-05-02T21:28:37.675" v="25"/>
      <pc:docMkLst>
        <pc:docMk/>
      </pc:docMkLst>
      <pc:sldChg chg="modSp mod">
        <pc:chgData name="Jessie Hwang (MCAG)" userId="85f2306c-fd56-49d2-8dff-e96751c6f345" providerId="ADAL" clId="{11ADF5FB-3841-43B7-A29B-517D3DBB2165}" dt="2025-05-02T21:28:10.281" v="24" actId="20577"/>
        <pc:sldMkLst>
          <pc:docMk/>
          <pc:sldMk cId="1237107326" sldId="262"/>
        </pc:sldMkLst>
        <pc:spChg chg="mod">
          <ac:chgData name="Jessie Hwang (MCAG)" userId="85f2306c-fd56-49d2-8dff-e96751c6f345" providerId="ADAL" clId="{11ADF5FB-3841-43B7-A29B-517D3DBB2165}" dt="2025-05-02T21:27:14.416" v="16" actId="1037"/>
          <ac:spMkLst>
            <pc:docMk/>
            <pc:sldMk cId="1237107326" sldId="262"/>
            <ac:spMk id="16" creationId="{ED08D959-65EA-5D8C-7135-461521404E3E}"/>
          </ac:spMkLst>
        </pc:spChg>
        <pc:spChg chg="mod">
          <ac:chgData name="Jessie Hwang (MCAG)" userId="85f2306c-fd56-49d2-8dff-e96751c6f345" providerId="ADAL" clId="{11ADF5FB-3841-43B7-A29B-517D3DBB2165}" dt="2025-05-02T21:28:10.281" v="24" actId="20577"/>
          <ac:spMkLst>
            <pc:docMk/>
            <pc:sldMk cId="1237107326" sldId="262"/>
            <ac:spMk id="51" creationId="{C94D1341-8383-FB54-E783-B80A35A98307}"/>
          </ac:spMkLst>
        </pc:spChg>
        <pc:spChg chg="mod">
          <ac:chgData name="Jessie Hwang (MCAG)" userId="85f2306c-fd56-49d2-8dff-e96751c6f345" providerId="ADAL" clId="{11ADF5FB-3841-43B7-A29B-517D3DBB2165}" dt="2025-05-02T21:27:34.488" v="19" actId="1076"/>
          <ac:spMkLst>
            <pc:docMk/>
            <pc:sldMk cId="1237107326" sldId="262"/>
            <ac:spMk id="93" creationId="{6D36BBD0-97DD-17DC-13C7-40C91AA17D3C}"/>
          </ac:spMkLst>
        </pc:spChg>
      </pc:sldChg>
    </pc:docChg>
  </pc:docChgLst>
  <pc:docChgLst>
    <pc:chgData name="Daryl Schaal (SYNAXIS CORPORATION)" userId="a951ecaa-969a-4477-a8c9-df0dfa026182" providerId="ADAL" clId="{0E4ACEBF-45E7-431F-822D-4C287C976431}"/>
    <pc:docChg chg="modSld">
      <pc:chgData name="Daryl Schaal (SYNAXIS CORPORATION)" userId="a951ecaa-969a-4477-a8c9-df0dfa026182" providerId="ADAL" clId="{0E4ACEBF-45E7-431F-822D-4C287C976431}" dt="2025-04-30T19:48:11.918" v="8" actId="14100"/>
      <pc:docMkLst>
        <pc:docMk/>
      </pc:docMkLst>
      <pc:sldChg chg="modSp mod">
        <pc:chgData name="Daryl Schaal (SYNAXIS CORPORATION)" userId="a951ecaa-969a-4477-a8c9-df0dfa026182" providerId="ADAL" clId="{0E4ACEBF-45E7-431F-822D-4C287C976431}" dt="2025-04-30T19:48:11.918" v="8" actId="14100"/>
        <pc:sldMkLst>
          <pc:docMk/>
          <pc:sldMk cId="1237107326" sldId="262"/>
        </pc:sldMkLst>
        <pc:spChg chg="mod">
          <ac:chgData name="Daryl Schaal (SYNAXIS CORPORATION)" userId="a951ecaa-969a-4477-a8c9-df0dfa026182" providerId="ADAL" clId="{0E4ACEBF-45E7-431F-822D-4C287C976431}" dt="2025-04-30T19:48:11.918" v="8" actId="14100"/>
          <ac:spMkLst>
            <pc:docMk/>
            <pc:sldMk cId="1237107326" sldId="262"/>
            <ac:spMk id="16" creationId="{ED08D959-65EA-5D8C-7135-461521404E3E}"/>
          </ac:spMkLst>
        </pc:spChg>
        <pc:spChg chg="mod">
          <ac:chgData name="Daryl Schaal (SYNAXIS CORPORATION)" userId="a951ecaa-969a-4477-a8c9-df0dfa026182" providerId="ADAL" clId="{0E4ACEBF-45E7-431F-822D-4C287C976431}" dt="2025-04-30T19:48:01.447" v="6" actId="14100"/>
          <ac:spMkLst>
            <pc:docMk/>
            <pc:sldMk cId="1237107326" sldId="262"/>
            <ac:spMk id="93" creationId="{6D36BBD0-97DD-17DC-13C7-40C91AA17D3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82458-A5D5-4B93-8701-8123D4C223F8}" type="datetimeFigureOut">
              <a:rPr lang="en-AU" smtClean="0"/>
              <a:t>2/05/2025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C0C35-19CC-4448-AD59-AF23E9ACD79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2493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094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A47EBE-A61F-4E5C-85BF-8D4A00B2D08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5094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5562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2A91-B98C-49DE-8553-119ECA58152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A0B0-04EF-433A-8113-67BC344D3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89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2A91-B98C-49DE-8553-119ECA58152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A0B0-04EF-433A-8113-67BC344D3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511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2A91-B98C-49DE-8553-119ECA58152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A0B0-04EF-433A-8113-67BC344D3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805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2A91-B98C-49DE-8553-119ECA58152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A0B0-04EF-433A-8113-67BC344D3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162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2A91-B98C-49DE-8553-119ECA58152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A0B0-04EF-433A-8113-67BC344D3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582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2A91-B98C-49DE-8553-119ECA58152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A0B0-04EF-433A-8113-67BC344D39D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C6BBAA-19F7-5159-FCC5-A83CBFCDE9D7}"/>
              </a:ext>
            </a:extLst>
          </p:cNvPr>
          <p:cNvSpPr/>
          <p:nvPr userDrawn="1"/>
        </p:nvSpPr>
        <p:spPr>
          <a:xfrm>
            <a:off x="0" y="9667523"/>
            <a:ext cx="6858000" cy="238477"/>
          </a:xfrm>
          <a:prstGeom prst="rect">
            <a:avLst/>
          </a:prstGeom>
          <a:gradFill flip="none" rotWithShape="1">
            <a:gsLst>
              <a:gs pos="20000">
                <a:srgbClr val="8661C5"/>
              </a:gs>
              <a:gs pos="100000">
                <a:srgbClr val="C03BC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14"/>
          </a:p>
        </p:txBody>
      </p:sp>
    </p:spTree>
    <p:extLst>
      <p:ext uri="{BB962C8B-B14F-4D97-AF65-F5344CB8AC3E}">
        <p14:creationId xmlns:p14="http://schemas.microsoft.com/office/powerpoint/2010/main" val="2707720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2A91-B98C-49DE-8553-119ECA58152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A0B0-04EF-433A-8113-67BC344D39D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B7477B-DBBC-F29D-F8FB-5E7196A51A1F}"/>
              </a:ext>
            </a:extLst>
          </p:cNvPr>
          <p:cNvSpPr/>
          <p:nvPr userDrawn="1"/>
        </p:nvSpPr>
        <p:spPr>
          <a:xfrm>
            <a:off x="0" y="9667523"/>
            <a:ext cx="6858000" cy="238477"/>
          </a:xfrm>
          <a:prstGeom prst="rect">
            <a:avLst/>
          </a:prstGeom>
          <a:gradFill flip="none" rotWithShape="1">
            <a:gsLst>
              <a:gs pos="20000">
                <a:srgbClr val="8661C5"/>
              </a:gs>
              <a:gs pos="100000">
                <a:srgbClr val="C03BC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14"/>
          </a:p>
        </p:txBody>
      </p:sp>
      <p:pic>
        <p:nvPicPr>
          <p:cNvPr id="6" name="Picture 5" descr="A white surface with shadows&#10;&#10;Description automatically generated">
            <a:extLst>
              <a:ext uri="{FF2B5EF4-FFF2-40B4-BE49-F238E27FC236}">
                <a16:creationId xmlns:a16="http://schemas.microsoft.com/office/drawing/2014/main" id="{DB8CF40D-4CA2-86CE-1FF2-DE279CEA7C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-1523998" y="1524000"/>
            <a:ext cx="9906000" cy="6858001"/>
          </a:xfrm>
          <a:prstGeom prst="rect">
            <a:avLst/>
          </a:prstGeom>
        </p:spPr>
      </p:pic>
      <p:pic>
        <p:nvPicPr>
          <p:cNvPr id="7" name="Picture 6" descr="A colorful pieces of paper&#10;&#10;Description automatically generated with medium confidence">
            <a:extLst>
              <a:ext uri="{FF2B5EF4-FFF2-40B4-BE49-F238E27FC236}">
                <a16:creationId xmlns:a16="http://schemas.microsoft.com/office/drawing/2014/main" id="{EA933DE7-83BE-DB9D-625C-AA366ACCEE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7660847"/>
            <a:ext cx="4961364" cy="2245153"/>
          </a:xfrm>
          <a:prstGeom prst="rect">
            <a:avLst/>
          </a:prstGeom>
        </p:spPr>
      </p:pic>
      <p:pic>
        <p:nvPicPr>
          <p:cNvPr id="8" name="Picture 7" descr="A colorful pieces of paper&#10;&#10;Description automatically generated with medium confidence">
            <a:extLst>
              <a:ext uri="{FF2B5EF4-FFF2-40B4-BE49-F238E27FC236}">
                <a16:creationId xmlns:a16="http://schemas.microsoft.com/office/drawing/2014/main" id="{3DA0AE59-9A03-DCF8-35B2-CAB1C13898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22"/>
          <a:stretch/>
        </p:blipFill>
        <p:spPr>
          <a:xfrm>
            <a:off x="2639832" y="0"/>
            <a:ext cx="4218168" cy="232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227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2A91-B98C-49DE-8553-119ECA58152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A0B0-04EF-433A-8113-67BC344D3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74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2A91-B98C-49DE-8553-119ECA58152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A0B0-04EF-433A-8113-67BC344D3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4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2A91-B98C-49DE-8553-119ECA58152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A0B0-04EF-433A-8113-67BC344D3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092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E2A91-B98C-49DE-8553-119ECA58152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CA0B0-04EF-433A-8113-67BC344D3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692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E2A91-B98C-49DE-8553-119ECA58152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CA0B0-04EF-433A-8113-67BC344D39D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3733E59-847F-B63E-C186-88E48235F3C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 rot="5400000">
            <a:off x="3294562" y="3602515"/>
            <a:ext cx="7813585" cy="60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938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312">
          <p15:clr>
            <a:srgbClr val="F26B43"/>
          </p15:clr>
        </p15:guide>
        <p15:guide id="3" pos="7368">
          <p15:clr>
            <a:srgbClr val="F26B43"/>
          </p15:clr>
        </p15:guide>
        <p15:guide id="4" orient="horz" pos="2340">
          <p15:clr>
            <a:srgbClr val="F26B43"/>
          </p15:clr>
        </p15:guide>
        <p15:guide id="5" orient="horz" pos="468">
          <p15:clr>
            <a:srgbClr val="F26B43"/>
          </p15:clr>
        </p15:guide>
        <p15:guide id="6" orient="horz" pos="4290">
          <p15:clr>
            <a:srgbClr val="F26B43"/>
          </p15:clr>
        </p15:guide>
        <p15:guide id="7" orient="horz" pos="1196">
          <p15:clr>
            <a:srgbClr val="F26B43"/>
          </p15:clr>
        </p15:guide>
        <p15:guide id="8" orient="horz" pos="9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m365copilot.com/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aka.ms/Copilot/CopilotChatUserOnboardingTemplate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learn.microsoft.com/copilot/microsoft-365/pin-copilot" TargetMode="External"/><Relationship Id="rId11" Type="http://schemas.openxmlformats.org/officeDocument/2006/relationships/hyperlink" Target="https://adoption.microsoft.com/copilot-chat" TargetMode="External"/><Relationship Id="rId5" Type="http://schemas.openxmlformats.org/officeDocument/2006/relationships/image" Target="../media/image8.svg"/><Relationship Id="rId10" Type="http://schemas.openxmlformats.org/officeDocument/2006/relationships/hyperlink" Target="https://aka.ms/CopilotChatUserDeck" TargetMode="External"/><Relationship Id="rId4" Type="http://schemas.openxmlformats.org/officeDocument/2006/relationships/image" Target="../media/image7.png"/><Relationship Id="rId9" Type="http://schemas.openxmlformats.org/officeDocument/2006/relationships/hyperlink" Target="https://copilot.cloud.microsoft/prompts/all?ocid=CopilotLab_HM_PromptsToTry&amp;products%2Fname=CWC&amp;createdBy=CreatedByAl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Top Corners Rounded 15">
            <a:extLst>
              <a:ext uri="{FF2B5EF4-FFF2-40B4-BE49-F238E27FC236}">
                <a16:creationId xmlns:a16="http://schemas.microsoft.com/office/drawing/2014/main" id="{ED08D959-65EA-5D8C-7135-46152140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6200000">
            <a:off x="4805888" y="7867450"/>
            <a:ext cx="1287529" cy="282038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9EBF7">
              <a:alpha val="60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3848" tIns="131078" rIns="163848" bIns="13107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83548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92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19BEDA-D72A-0CA7-F51B-8A37BDB16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046961"/>
            <a:ext cx="6861215" cy="1594881"/>
          </a:xfrm>
          <a:prstGeom prst="rect">
            <a:avLst/>
          </a:pr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6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Sans Display"/>
              <a:ea typeface="+mn-ea"/>
              <a:cs typeface="+mn-cs"/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DC424632-10D4-9B95-B705-6D440B38831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4288" y="992776"/>
            <a:ext cx="4554538" cy="86177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456427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800" b="1" kern="100">
                <a:solidFill>
                  <a:srgbClr val="000000"/>
                </a:solidFill>
                <a:latin typeface="Segoe UI Semibold" panose="020B0702040204020203" pitchFamily="34" charset="0"/>
                <a:ea typeface="Calibri"/>
                <a:cs typeface="Segoe UI Semibold" panose="020B0702040204020203" pitchFamily="34" charset="0"/>
              </a:rPr>
              <a:t>4 steps to adopting</a:t>
            </a:r>
            <a:br>
              <a:rPr lang="en-US" sz="2500" spc="-20">
                <a:ln w="3175">
                  <a:noFill/>
                </a:ln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</a:br>
            <a:r>
              <a:rPr lang="en-US" sz="2800" b="1" spc="-20">
                <a:ln w="3175">
                  <a:noFill/>
                </a:ln>
                <a:gradFill flip="none">
                  <a:gsLst>
                    <a:gs pos="40000">
                      <a:srgbClr val="764BBD"/>
                    </a:gs>
                    <a:gs pos="100000">
                      <a:srgbClr val="B741C4"/>
                    </a:gs>
                  </a:gsLst>
                  <a:lin ang="0" scaled="1"/>
                  <a:tileRect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Microsoft 365 Copilot Chat</a:t>
            </a:r>
            <a:endParaRPr lang="en-US">
              <a:latin typeface="Segoe UI Semibold" panose="020B0702040204020203" pitchFamily="34" charset="0"/>
              <a:ea typeface="Calibri Light" panose="020F0302020204030204"/>
              <a:cs typeface="Segoe UI Semibold" panose="020B0702040204020203" pitchFamily="34" charset="0"/>
            </a:endParaRP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78619F7E-EA5E-6485-2DC8-32D9CE663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1825" y="3995899"/>
            <a:ext cx="2924308" cy="2010462"/>
          </a:xfrm>
          <a:prstGeom prst="roundRect">
            <a:avLst>
              <a:gd name="adj" fmla="val 10659"/>
            </a:avLst>
          </a:prstGeom>
          <a:gradFill>
            <a:gsLst>
              <a:gs pos="87000">
                <a:schemeClr val="bg1">
                  <a:alpha val="60000"/>
                </a:schemeClr>
              </a:gs>
              <a:gs pos="100000">
                <a:schemeClr val="bg1">
                  <a:alpha val="4000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73465" tIns="163848" rIns="163848" bIns="1638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903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5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 Semibold" pitchFamily="2" charset="0"/>
              <a:ea typeface="+mn-ea"/>
              <a:cs typeface="Segoe Sans Display Semibold" pitchFamily="2" charset="0"/>
            </a:endParaRPr>
          </a:p>
          <a:p>
            <a:pPr marL="0" marR="0" lvl="0" indent="0" algn="l" defTabSz="91903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5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 Semibold" pitchFamily="2" charset="0"/>
              <a:ea typeface="+mn-ea"/>
              <a:cs typeface="Segoe Sans Display Semibold" pitchFamily="2" charset="0"/>
            </a:endParaRP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DAAB3BE6-4293-FFA4-F41D-D2AA16872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336" y="6198398"/>
            <a:ext cx="2924308" cy="2010462"/>
          </a:xfrm>
          <a:prstGeom prst="roundRect">
            <a:avLst>
              <a:gd name="adj" fmla="val 10659"/>
            </a:avLst>
          </a:prstGeom>
          <a:gradFill>
            <a:gsLst>
              <a:gs pos="87000">
                <a:schemeClr val="bg1">
                  <a:alpha val="60000"/>
                </a:schemeClr>
              </a:gs>
              <a:gs pos="100000">
                <a:schemeClr val="bg1">
                  <a:alpha val="4000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73465" tIns="163848" rIns="163848" bIns="1638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903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" pitchFamily="2" charset="0"/>
              <a:ea typeface="+mn-ea"/>
              <a:cs typeface="Segoe Sans Display" pitchFamily="2" charset="0"/>
            </a:endParaRP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1BF4B795-2F13-EA07-B993-3F18CD08C1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9461" y="3995899"/>
            <a:ext cx="2924308" cy="2010462"/>
          </a:xfrm>
          <a:prstGeom prst="roundRect">
            <a:avLst>
              <a:gd name="adj" fmla="val 10659"/>
            </a:avLst>
          </a:prstGeom>
          <a:gradFill>
            <a:gsLst>
              <a:gs pos="87000">
                <a:schemeClr val="bg1">
                  <a:alpha val="60000"/>
                </a:schemeClr>
              </a:gs>
              <a:gs pos="100000">
                <a:schemeClr val="bg1">
                  <a:alpha val="4000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5771" tIns="163848" rIns="573465" bIns="1638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903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" pitchFamily="2" charset="0"/>
              <a:ea typeface="+mn-ea"/>
              <a:cs typeface="Segoe Sans Display" pitchFamily="2" charset="0"/>
            </a:endParaRP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6839BCAE-6B96-648E-0A9A-22AAEEFE2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42441" y="6198398"/>
            <a:ext cx="2924308" cy="2010462"/>
          </a:xfrm>
          <a:prstGeom prst="roundRect">
            <a:avLst>
              <a:gd name="adj" fmla="val 10659"/>
            </a:avLst>
          </a:prstGeom>
          <a:gradFill>
            <a:gsLst>
              <a:gs pos="87000">
                <a:schemeClr val="bg1">
                  <a:alpha val="60000"/>
                </a:schemeClr>
              </a:gs>
              <a:gs pos="100000">
                <a:schemeClr val="bg1">
                  <a:alpha val="4000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5771" tIns="163848" rIns="573465" bIns="1638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903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" pitchFamily="2" charset="0"/>
              <a:ea typeface="+mn-ea"/>
              <a:cs typeface="Segoe Sans Display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347ADD3-D7CF-388E-5DA1-05BF905DE9E6}"/>
              </a:ext>
            </a:extLst>
          </p:cNvPr>
          <p:cNvSpPr txBox="1"/>
          <p:nvPr/>
        </p:nvSpPr>
        <p:spPr>
          <a:xfrm>
            <a:off x="334474" y="2118810"/>
            <a:ext cx="6349973" cy="1477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450611">
              <a:spcAft>
                <a:spcPts val="600"/>
              </a:spcAft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Microsoft 365 Copilot Chat is a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gradFill flip="none">
                  <a:gsLst>
                    <a:gs pos="19000">
                      <a:srgbClr val="764BBD"/>
                    </a:gs>
                    <a:gs pos="100000">
                      <a:srgbClr val="B741C4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Segoe Sans Display Semibold"/>
                <a:ea typeface="+mn-ea"/>
                <a:cs typeface="Segoe Sans Display"/>
              </a:rPr>
              <a:t>secure, </a:t>
            </a:r>
            <a:r>
              <a:rPr lang="en-US" sz="1300">
                <a:gradFill flip="none">
                  <a:gsLst>
                    <a:gs pos="19000">
                      <a:srgbClr val="764BBD"/>
                    </a:gs>
                    <a:gs pos="100000">
                      <a:srgbClr val="B741C4"/>
                    </a:gs>
                  </a:gsLst>
                  <a:lin ang="0" scaled="1"/>
                  <a:tileRect/>
                </a:gradFill>
                <a:latin typeface="Segoe Sans Display Semibold"/>
                <a:cs typeface="Segoe Sans Display"/>
              </a:rPr>
              <a:t>enterprise-ready AI chat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gradFill flip="none">
                  <a:gsLst>
                    <a:gs pos="19000">
                      <a:srgbClr val="764BBD"/>
                    </a:gs>
                    <a:gs pos="100000">
                      <a:srgbClr val="B741C4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Segoe Sans Display Semibold"/>
                <a:ea typeface="+mn-ea"/>
                <a:cs typeface="Segoe Sans Display"/>
              </a:rPr>
              <a:t>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included with your Microsoft </a:t>
            </a:r>
            <a:r>
              <a:rPr lang="en-US" sz="1300">
                <a:solidFill>
                  <a:prstClr val="black"/>
                </a:solidFill>
                <a:latin typeface="Segoe Sans Display"/>
                <a:cs typeface="Segoe Sans Display"/>
              </a:rPr>
              <a:t>365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 </a:t>
            </a:r>
            <a:r>
              <a:rPr lang="en-US" sz="1300">
                <a:solidFill>
                  <a:prstClr val="black"/>
                </a:solidFill>
                <a:latin typeface="Segoe Sans Display"/>
                <a:cs typeface="Segoe Sans Display"/>
              </a:rPr>
              <a:t>subscription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at no additional cost</a:t>
            </a:r>
            <a:r>
              <a:rPr lang="en-US" sz="1300">
                <a:solidFill>
                  <a:prstClr val="black"/>
                </a:solidFill>
                <a:latin typeface="Segoe Sans Display"/>
                <a:cs typeface="Segoe Sans Display"/>
              </a:rPr>
              <a:t>. Copilot Chat can help ensure data protection and compliance while also providing every employee with a secure, free AI chat experience. </a:t>
            </a:r>
          </a:p>
          <a:p>
            <a:pPr algn="ctr" defTabSz="450611">
              <a:spcAft>
                <a:spcPts val="600"/>
              </a:spcAft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Whether </a:t>
            </a:r>
            <a:r>
              <a:rPr lang="en-US" sz="1300">
                <a:solidFill>
                  <a:prstClr val="black"/>
                </a:solidFill>
                <a:latin typeface="Segoe Sans Display"/>
                <a:cs typeface="Segoe Sans Display"/>
              </a:rPr>
              <a:t>your organization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 </a:t>
            </a:r>
            <a:r>
              <a:rPr lang="en-US" sz="1300">
                <a:solidFill>
                  <a:prstClr val="black"/>
                </a:solidFill>
                <a:latin typeface="Segoe Sans Display"/>
                <a:cs typeface="Segoe Sans Display"/>
              </a:rPr>
              <a:t>needs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 </a:t>
            </a:r>
            <a:r>
              <a:rPr lang="en-US" sz="1300">
                <a:solidFill>
                  <a:prstClr val="black"/>
                </a:solidFill>
                <a:latin typeface="Segoe Sans Display"/>
                <a:cs typeface="Segoe Sans Display"/>
              </a:rPr>
              <a:t>to find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information,</a:t>
            </a:r>
            <a:r>
              <a:rPr lang="en-US" sz="1300">
                <a:solidFill>
                  <a:prstClr val="black"/>
                </a:solidFill>
                <a:latin typeface="Segoe Sans Display"/>
                <a:cs typeface="Segoe Sans Display"/>
              </a:rPr>
              <a:t> generate content and ideas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, </a:t>
            </a:r>
            <a:r>
              <a:rPr lang="en-US" sz="1300">
                <a:solidFill>
                  <a:prstClr val="black"/>
                </a:solidFill>
                <a:latin typeface="Segoe Sans Display"/>
                <a:cs typeface="Segoe Sans Display"/>
              </a:rPr>
              <a:t>or get answers to questions, 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Copilot Chat will make your </a:t>
            </a:r>
            <a:r>
              <a:rPr lang="en-US" sz="1300">
                <a:solidFill>
                  <a:prstClr val="black"/>
                </a:solidFill>
                <a:latin typeface="Segoe Sans Display"/>
                <a:cs typeface="Segoe Sans Display"/>
              </a:rPr>
              <a:t>users’ lives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 easier. Here’s how to </a:t>
            </a:r>
            <a:r>
              <a:rPr lang="en-US" sz="1300">
                <a:solidFill>
                  <a:prstClr val="black"/>
                </a:solidFill>
                <a:latin typeface="Segoe Sans Display"/>
                <a:cs typeface="Segoe Sans Display"/>
              </a:rPr>
              <a:t>deploy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in a few easy steps!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"/>
              <a:cs typeface="Segoe Sans Display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E2A105-2673-982D-BFE4-66DBC2C6A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55" y="312960"/>
            <a:ext cx="1609372" cy="59150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11C5E85-1D99-F0D1-7095-B869035B0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0124" y="5463571"/>
            <a:ext cx="1312861" cy="1312861"/>
          </a:xfrm>
          <a:prstGeom prst="ellipse">
            <a:avLst/>
          </a:prstGeom>
          <a:gradFill flip="none" rotWithShape="1">
            <a:gsLst>
              <a:gs pos="59000">
                <a:schemeClr val="bg1">
                  <a:alpha val="20000"/>
                </a:schemeClr>
              </a:gs>
              <a:gs pos="75000">
                <a:schemeClr val="bg1">
                  <a:alpha val="8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37312" tIns="163848" rIns="163848" bIns="1638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903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5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 Semibold" pitchFamily="2" charset="0"/>
              <a:ea typeface="+mn-ea"/>
              <a:cs typeface="Segoe Sans Display Semibold" pitchFamily="2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FCB7B05-C59B-E6FE-D2E0-4B03870BA1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7947"/>
          <a:stretch/>
        </p:blipFill>
        <p:spPr>
          <a:xfrm>
            <a:off x="2240564" y="5676214"/>
            <a:ext cx="2311981" cy="936033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E997C193-BF83-221C-4608-B13C5E29F5D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405244" y="3924647"/>
            <a:ext cx="527309" cy="664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788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55" b="1" i="0" u="none" strike="noStrike" kern="1200" cap="none" spc="0" normalizeH="0" baseline="0" noProof="0">
                <a:ln w="3175"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Segoe Sans Display" pitchFamily="2" charset="0"/>
                <a:ea typeface="+mn-ea"/>
                <a:cs typeface="Segoe Sans Display" pitchFamily="2" charset="0"/>
              </a:rPr>
              <a:t>1</a:t>
            </a:r>
            <a:r>
              <a:rPr kumimoji="0" lang="en-US" sz="2031" b="1" i="0" u="none" strike="noStrike" kern="1200" cap="none" spc="0" normalizeH="0" baseline="0" noProof="0">
                <a:ln w="3175"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Segoe Sans Display" pitchFamily="2" charset="0"/>
                <a:ea typeface="+mn-ea"/>
                <a:cs typeface="Segoe Sans Display" pitchFamily="2" charset="0"/>
              </a:rPr>
              <a:t> </a:t>
            </a:r>
            <a:endParaRPr kumimoji="0" lang="en-AU" sz="365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FB6E40F-B485-1034-22EF-F2F0F8B18E34}"/>
              </a:ext>
            </a:extLst>
          </p:cNvPr>
          <p:cNvSpPr txBox="1"/>
          <p:nvPr/>
        </p:nvSpPr>
        <p:spPr>
          <a:xfrm>
            <a:off x="359336" y="4014654"/>
            <a:ext cx="2906797" cy="379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788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28" b="0" i="0" u="none" strike="noStrike" kern="1200" cap="none" spc="0" normalizeH="0" baseline="0" noProof="0">
                <a:ln w="3175"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Segoe Sans Display" pitchFamily="2" charset="0"/>
                <a:ea typeface="+mn-ea"/>
                <a:cs typeface="Segoe Sans Display" pitchFamily="2" charset="0"/>
              </a:rPr>
              <a:t>Make it </a:t>
            </a:r>
            <a:r>
              <a:rPr kumimoji="0" lang="en-US" sz="1828" b="1" i="0" u="none" strike="noStrike" kern="1200" cap="none" spc="0" normalizeH="0" baseline="0" noProof="0">
                <a:ln w="3175"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Segoe Sans Display" pitchFamily="2" charset="0"/>
                <a:ea typeface="+mn-ea"/>
                <a:cs typeface="Segoe Sans Display" pitchFamily="2" charset="0"/>
              </a:rPr>
              <a:t>available!</a:t>
            </a:r>
            <a:endParaRPr kumimoji="0" lang="en-AU" sz="203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4C89CE3-7887-62B3-5A4C-FEE1242FDBB0}"/>
              </a:ext>
            </a:extLst>
          </p:cNvPr>
          <p:cNvSpPr txBox="1"/>
          <p:nvPr/>
        </p:nvSpPr>
        <p:spPr>
          <a:xfrm>
            <a:off x="410938" y="4466324"/>
            <a:ext cx="2849501" cy="150810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903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 Semibold"/>
                <a:cs typeface="Segoe Sans Display Semibold"/>
              </a:rPr>
              <a:t>Pin to key apps and Windows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 Semibold"/>
              <a:cs typeface="Segoe Sans Display Semibold"/>
            </a:endParaRPr>
          </a:p>
          <a:p>
            <a:pPr defTabSz="919032">
              <a:spcBef>
                <a:spcPct val="0"/>
              </a:spcBef>
              <a:spcAft>
                <a:spcPct val="0"/>
              </a:spcAft>
              <a:defRPr/>
            </a:pPr>
            <a:endParaRPr lang="en-US" sz="1300">
              <a:solidFill>
                <a:prstClr val="black"/>
              </a:solidFill>
              <a:latin typeface="Segoe Sans Display Semibold"/>
              <a:cs typeface="Segoe Sans Display Semibold"/>
            </a:endParaRPr>
          </a:p>
          <a:p>
            <a:pPr defTabSz="919032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>
                <a:ln w="3175">
                  <a:noFill/>
                </a:ln>
                <a:solidFill>
                  <a:srgbClr val="000000"/>
                </a:solidFill>
                <a:latin typeface="Segoe Sans Display"/>
                <a:cs typeface="Segoe Sans Display"/>
              </a:rPr>
              <a:t>Make </a:t>
            </a:r>
            <a:r>
              <a:rPr kumimoji="0" lang="en-US" sz="1100" b="0" i="0" u="none" strike="noStrike" kern="1200" cap="none" spc="0" normalizeH="0" baseline="0" noProof="0">
                <a:ln w="3175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Sans Display"/>
                <a:cs typeface="Segoe Sans Display"/>
              </a:rPr>
              <a:t>Copilot Chat </a:t>
            </a:r>
            <a:r>
              <a:rPr lang="en-US" sz="1100">
                <a:ln w="3175">
                  <a:noFill/>
                </a:ln>
                <a:solidFill>
                  <a:srgbClr val="000000"/>
                </a:solidFill>
                <a:latin typeface="Segoe Sans Display"/>
                <a:cs typeface="Segoe Sans Display"/>
              </a:rPr>
              <a:t>easy to find and </a:t>
            </a:r>
            <a:r>
              <a:rPr kumimoji="0" lang="en-US" sz="1100" b="0" i="0" u="none" strike="noStrike" kern="1200" cap="none" spc="0" normalizeH="0" baseline="0" noProof="0">
                <a:ln w="3175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Sans Display"/>
                <a:cs typeface="Segoe Sans Display"/>
              </a:rPr>
              <a:t>use by pinning </a:t>
            </a:r>
            <a:r>
              <a:rPr lang="en-US" sz="1100">
                <a:ln w="3175">
                  <a:noFill/>
                </a:ln>
                <a:solidFill>
                  <a:srgbClr val="000000"/>
                </a:solidFill>
                <a:latin typeface="Segoe Sans Display"/>
                <a:cs typeface="Segoe Sans Display"/>
              </a:rPr>
              <a:t>the Microsoft 365 Copilot app</a:t>
            </a:r>
            <a:r>
              <a:rPr kumimoji="0" lang="en-US" sz="1100" b="0" i="0" u="none" strike="noStrike" kern="1200" cap="none" spc="0" normalizeH="0" baseline="0" noProof="0">
                <a:ln w="3175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Sans Display"/>
                <a:cs typeface="Segoe Sans Display"/>
              </a:rPr>
              <a:t> to the Windows taskbar </a:t>
            </a:r>
            <a:r>
              <a:rPr lang="en-US" sz="1100">
                <a:ln w="3175">
                  <a:noFill/>
                </a:ln>
                <a:solidFill>
                  <a:srgbClr val="000000"/>
                </a:solidFill>
                <a:latin typeface="Segoe Sans Display"/>
                <a:cs typeface="Segoe Sans Display"/>
              </a:rPr>
              <a:t>and pinning Copilot Chat in the Microsoft 365 Copilot app, Teams, and Outlook </a:t>
            </a:r>
            <a:r>
              <a:rPr kumimoji="0" lang="en-US" sz="1100" b="0" i="0" u="none" strike="noStrike" kern="1200" cap="none" spc="0" normalizeH="0" baseline="0" noProof="0">
                <a:ln w="3175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Sans Display"/>
                <a:cs typeface="Segoe Sans Display"/>
              </a:rPr>
              <a:t>using these simple</a:t>
            </a:r>
            <a:r>
              <a:rPr kumimoji="0" lang="en-US" sz="1100" b="0" i="0" u="none" strike="noStrike" kern="1200" cap="none" spc="0" normalizeH="0" baseline="0" noProof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 </a:t>
            </a:r>
            <a:r>
              <a:rPr kumimoji="0" lang="en-US" sz="1100" b="0" i="0" u="none" strike="noStrike" kern="1200" cap="none" spc="0" normalizeH="0" baseline="0" noProof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instructions</a:t>
            </a:r>
            <a:r>
              <a:rPr kumimoji="0" lang="en-US" sz="1100" b="0" i="0" u="none" strike="noStrike" kern="1200" cap="none" spc="0" normalizeH="0" baseline="0" noProof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.</a:t>
            </a:r>
            <a:endParaRPr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"/>
              <a:cs typeface="Segoe Sans Display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22BD9DA-0DE1-78E4-AA0D-BEEA31958C6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5958743" y="3916084"/>
            <a:ext cx="527309" cy="664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788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55" b="1" i="0" u="none" strike="noStrike" kern="1200" cap="none" spc="0" normalizeH="0" baseline="0" noProof="0">
                <a:ln w="3175"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Segoe Sans Display" pitchFamily="2" charset="0"/>
                <a:ea typeface="+mn-ea"/>
                <a:cs typeface="Segoe Sans Display" pitchFamily="2" charset="0"/>
              </a:rPr>
              <a:t>2</a:t>
            </a:r>
            <a:r>
              <a:rPr kumimoji="0" lang="en-US" sz="2031" b="1" i="0" u="none" strike="noStrike" kern="1200" cap="none" spc="0" normalizeH="0" baseline="0" noProof="0">
                <a:ln w="3175"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Segoe Sans Display" pitchFamily="2" charset="0"/>
                <a:ea typeface="+mn-ea"/>
                <a:cs typeface="Segoe Sans Display" pitchFamily="2" charset="0"/>
              </a:rPr>
              <a:t> </a:t>
            </a:r>
            <a:endParaRPr kumimoji="0" lang="en-AU" sz="365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5CC3A3-9E94-A83A-114E-38A1D48CC543}"/>
              </a:ext>
            </a:extLst>
          </p:cNvPr>
          <p:cNvSpPr txBox="1"/>
          <p:nvPr/>
        </p:nvSpPr>
        <p:spPr>
          <a:xfrm>
            <a:off x="3509461" y="4030468"/>
            <a:ext cx="2924308" cy="412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903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37" b="0" i="0" u="none" strike="noStrike" kern="1200" cap="none" spc="0" normalizeH="0" baseline="0" noProof="0">
                <a:ln w="3175"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Segoe Sans Display" pitchFamily="2" charset="0"/>
                <a:ea typeface="+mn-ea"/>
                <a:cs typeface="Segoe Sans Display" pitchFamily="2" charset="0"/>
              </a:rPr>
              <a:t>Make it </a:t>
            </a:r>
            <a:r>
              <a:rPr kumimoji="0" lang="en-US" sz="2037" b="1" i="0" u="none" strike="noStrike" kern="1200" cap="none" spc="0" normalizeH="0" baseline="0" noProof="0">
                <a:ln w="3175"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Segoe Sans Display" pitchFamily="2" charset="0"/>
                <a:ea typeface="+mn-ea"/>
                <a:cs typeface="Segoe Sans Display" pitchFamily="2" charset="0"/>
              </a:rPr>
              <a:t>known!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5F60F39-860D-ACD4-5DA2-65E3648432ED}"/>
              </a:ext>
            </a:extLst>
          </p:cNvPr>
          <p:cNvSpPr txBox="1"/>
          <p:nvPr/>
        </p:nvSpPr>
        <p:spPr>
          <a:xfrm>
            <a:off x="3560239" y="4432222"/>
            <a:ext cx="2752602" cy="15490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defTabSz="91903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 Semibold"/>
                <a:cs typeface="Segoe Sans Display Semibold"/>
              </a:rPr>
              <a:t>Send an email announcement </a:t>
            </a:r>
          </a:p>
          <a:p>
            <a:pPr marL="0" marR="0" lvl="0" indent="0" algn="r" defTabSz="91903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 Semibold" pitchFamily="2" charset="0"/>
              <a:ea typeface="+mn-ea"/>
              <a:cs typeface="Segoe Sans Display Semibold" pitchFamily="2" charset="0"/>
            </a:endParaRPr>
          </a:p>
          <a:p>
            <a:pPr defTabSz="919032" fontAlgn="base">
              <a:spcAft>
                <a:spcPts val="600"/>
              </a:spcAft>
              <a:defRPr/>
            </a:pPr>
            <a:r>
              <a:rPr kumimoji="0" lang="en-US" sz="1100" b="0" i="0" u="none" strike="noStrike" kern="1200" cap="none" spc="0" normalizeH="0" baseline="0" noProof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Introduce Copilot Chat to the organization, highlighting it is the secure, </a:t>
            </a:r>
            <a:r>
              <a:rPr lang="en-US" sz="1100">
                <a:ln w="3175">
                  <a:noFill/>
                </a:ln>
                <a:solidFill>
                  <a:prstClr val="black"/>
                </a:solidFill>
                <a:latin typeface="Segoe Sans Display"/>
                <a:cs typeface="Segoe Sans Display"/>
              </a:rPr>
              <a:t>company-approved</a:t>
            </a:r>
            <a:r>
              <a:rPr kumimoji="0" lang="en-US" sz="1100" b="0" i="0" u="none" strike="noStrike" kern="1200" cap="none" spc="0" normalizeH="0" baseline="0" noProof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 AI solution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. Announce that you have made it available to all!</a:t>
            </a:r>
            <a:endParaRPr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"/>
              <a:cs typeface="Segoe Sans Display"/>
            </a:endParaRPr>
          </a:p>
          <a:p>
            <a:pPr marL="0" marR="0" lvl="0" indent="0" algn="r" defTabSz="919032" rtl="0" eaLnBrk="1" fontAlgn="base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See</a:t>
            </a:r>
            <a:r>
              <a:rPr kumimoji="0" lang="en-US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 </a:t>
            </a:r>
            <a:r>
              <a:rPr kumimoji="0" lang="en-US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 for email templates</a:t>
            </a:r>
            <a:endParaRPr lang="en-US" sz="1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"/>
              <a:cs typeface="Segoe Sans Display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818E06D-3F12-1131-27D6-85E4C66669B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5995228" y="6142714"/>
            <a:ext cx="527309" cy="664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788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55" b="1" i="0" u="none" strike="noStrike" kern="1200" cap="none" spc="0" normalizeH="0" baseline="0" noProof="0">
                <a:ln w="3175"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Segoe Sans Display" pitchFamily="2" charset="0"/>
                <a:ea typeface="+mn-ea"/>
                <a:cs typeface="Segoe Sans Display" pitchFamily="2" charset="0"/>
              </a:rPr>
              <a:t>4</a:t>
            </a:r>
            <a:r>
              <a:rPr kumimoji="0" lang="en-US" sz="2031" b="1" i="0" u="none" strike="noStrike" kern="1200" cap="none" spc="0" normalizeH="0" baseline="0" noProof="0">
                <a:ln w="3175"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Segoe Sans Display" pitchFamily="2" charset="0"/>
                <a:ea typeface="+mn-ea"/>
                <a:cs typeface="Segoe Sans Display" pitchFamily="2" charset="0"/>
              </a:rPr>
              <a:t> </a:t>
            </a:r>
            <a:endParaRPr kumimoji="0" lang="en-AU" sz="365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7B26D3D-E745-188B-B32C-5B45E24DFBFA}"/>
              </a:ext>
            </a:extLst>
          </p:cNvPr>
          <p:cNvSpPr txBox="1"/>
          <p:nvPr/>
        </p:nvSpPr>
        <p:spPr>
          <a:xfrm>
            <a:off x="420721" y="6299913"/>
            <a:ext cx="2846312" cy="412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903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37" b="0" i="0" u="none" strike="noStrike" kern="1200" cap="none" spc="0" normalizeH="0" baseline="0" noProof="0">
                <a:ln w="3175"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Segoe Sans Display" pitchFamily="2" charset="0"/>
                <a:ea typeface="+mn-ea"/>
                <a:cs typeface="Segoe Sans Display" pitchFamily="2" charset="0"/>
              </a:rPr>
              <a:t>Make it </a:t>
            </a:r>
            <a:r>
              <a:rPr kumimoji="0" lang="en-US" sz="2037" b="1" i="0" u="none" strike="noStrike" kern="1200" cap="none" spc="0" normalizeH="0" baseline="0" noProof="0">
                <a:ln w="3175"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Segoe Sans Display" pitchFamily="2" charset="0"/>
                <a:ea typeface="+mn-ea"/>
                <a:cs typeface="Segoe Sans Display" pitchFamily="2" charset="0"/>
              </a:rPr>
              <a:t>safe!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6307F6F-8952-DA59-FB24-1A52A8680460}"/>
              </a:ext>
            </a:extLst>
          </p:cNvPr>
          <p:cNvSpPr txBox="1"/>
          <p:nvPr/>
        </p:nvSpPr>
        <p:spPr>
          <a:xfrm>
            <a:off x="424209" y="6738105"/>
            <a:ext cx="2842133" cy="12618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919032" fontAlgn="base">
              <a:spcBef>
                <a:spcPct val="0"/>
              </a:spcBef>
              <a:spcAft>
                <a:spcPct val="0"/>
              </a:spcAft>
            </a:pPr>
            <a:r>
              <a:rPr lang="en-GB" sz="1300">
                <a:solidFill>
                  <a:prstClr val="black"/>
                </a:solidFill>
                <a:latin typeface="Segoe Sans Display Semibold"/>
                <a:cs typeface="Segoe Sans Display Semibold"/>
              </a:rPr>
              <a:t>Redirect to </a:t>
            </a:r>
            <a:r>
              <a:rPr lang="en-US" sz="1300">
                <a:solidFill>
                  <a:prstClr val="black"/>
                </a:solidFill>
                <a:latin typeface="Segoe Sans Display Semibold"/>
                <a:cs typeface="Segoe Sans Display Semibold"/>
              </a:rPr>
              <a:t>Copilot</a:t>
            </a:r>
          </a:p>
          <a:p>
            <a:endParaRPr lang="en-US" sz="800">
              <a:ln w="3175">
                <a:noFill/>
              </a:ln>
              <a:latin typeface="Segoe Sans Display"/>
              <a:cs typeface="Segoe Sans Display"/>
            </a:endParaRPr>
          </a:p>
          <a:p>
            <a:pPr defTabSz="478898">
              <a:defRPr/>
            </a:pPr>
            <a:r>
              <a:rPr kumimoji="0" lang="en-US" sz="1100" b="0" i="0" u="none" strike="noStrike" kern="1200" cap="none" spc="0" normalizeH="0" baseline="0" noProof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  <a:t>Address Shadow IT and </a:t>
            </a:r>
            <a:r>
              <a:rPr lang="en-US" sz="1100">
                <a:ln w="3175">
                  <a:noFill/>
                </a:ln>
                <a:solidFill>
                  <a:prstClr val="black"/>
                </a:solidFill>
                <a:latin typeface="Segoe Sans Display"/>
                <a:cs typeface="Segoe Sans Display"/>
              </a:rPr>
              <a:t>Bring Your own AI</a:t>
            </a:r>
            <a:r>
              <a:rPr kumimoji="0" lang="en-US" sz="1100" b="0" i="0" u="none" strike="noStrike" kern="1200" cap="none" spc="0" normalizeH="0" baseline="0" noProof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  <a:t> by configuring relevant DNS settings, Firewall rules, Proxy Server redirects, or Azure Cloud Traffic Manager to </a:t>
            </a:r>
            <a:r>
              <a:rPr lang="en-US" sz="1100">
                <a:ln w="3175">
                  <a:noFill/>
                </a:ln>
                <a:solidFill>
                  <a:prstClr val="black"/>
                </a:solidFill>
                <a:latin typeface="Segoe Sans Display"/>
                <a:cs typeface="Segoe Sans Display"/>
              </a:rPr>
              <a:t>redirect other AI assistants to </a:t>
            </a:r>
            <a:r>
              <a:rPr kumimoji="0" lang="en-US" sz="1100" i="0" u="none" strike="noStrike" kern="1200" cap="none" spc="0" normalizeH="0" baseline="0" noProof="0">
                <a:ln w="3175">
                  <a:noFill/>
                </a:ln>
                <a:effectLst/>
                <a:uLnTx/>
                <a:uFillTx/>
                <a:latin typeface="Segoe Sans Display Semibold" pitchFamily="2" charset="0"/>
                <a:cs typeface="Segoe Sans Display Semibold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m365copilot.com</a:t>
            </a:r>
            <a:r>
              <a:rPr kumimoji="0" lang="en-US" sz="1100" b="1" i="0" u="none" strike="noStrike" kern="1200" cap="none" spc="0" normalizeH="0" baseline="0" noProof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  <a:t>.</a:t>
            </a:r>
            <a:endParaRPr lang="en-US" sz="1100" b="0" i="0" u="none" strike="noStrike" kern="1200" cap="none" spc="0" normalizeH="0" baseline="0" noProof="0">
              <a:ln w="3175"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"/>
              <a:cs typeface="Segoe Sans Display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ED76865-19E1-072B-4DEB-9662C99B069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322943" y="6110510"/>
            <a:ext cx="527309" cy="664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788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55" b="1" i="0" u="none" strike="noStrike" kern="1200" cap="none" spc="0" normalizeH="0" baseline="0" noProof="0">
                <a:ln w="3175"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Segoe Sans Display" pitchFamily="2" charset="0"/>
                <a:ea typeface="+mn-ea"/>
                <a:cs typeface="Segoe Sans Display" pitchFamily="2" charset="0"/>
              </a:rPr>
              <a:t>3</a:t>
            </a:r>
            <a:r>
              <a:rPr kumimoji="0" lang="en-US" sz="2031" b="1" i="0" u="none" strike="noStrike" kern="1200" cap="none" spc="0" normalizeH="0" baseline="0" noProof="0">
                <a:ln w="3175"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Segoe Sans Display" pitchFamily="2" charset="0"/>
                <a:ea typeface="+mn-ea"/>
                <a:cs typeface="Segoe Sans Display" pitchFamily="2" charset="0"/>
              </a:rPr>
              <a:t> </a:t>
            </a:r>
            <a:endParaRPr kumimoji="0" lang="en-AU" sz="365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DD13CCF-895D-1CCE-2258-1CF01B5DEEE8}"/>
              </a:ext>
            </a:extLst>
          </p:cNvPr>
          <p:cNvSpPr txBox="1"/>
          <p:nvPr/>
        </p:nvSpPr>
        <p:spPr>
          <a:xfrm>
            <a:off x="3540169" y="6306961"/>
            <a:ext cx="2928852" cy="379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903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28" b="0" i="0" u="none" strike="noStrike" kern="1200" cap="none" spc="0" normalizeH="0" baseline="0" noProof="0">
                <a:ln w="3175"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Segoe Sans Display" pitchFamily="2" charset="0"/>
                <a:ea typeface="+mn-ea"/>
                <a:cs typeface="Segoe Sans Display" pitchFamily="2" charset="0"/>
              </a:rPr>
              <a:t>Make it </a:t>
            </a:r>
            <a:r>
              <a:rPr kumimoji="0" lang="en-US" sz="1828" b="1" i="0" u="none" strike="noStrike" kern="1200" cap="none" spc="0" normalizeH="0" baseline="0" noProof="0">
                <a:ln w="3175"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Segoe Sans Display" pitchFamily="2" charset="0"/>
                <a:ea typeface="+mn-ea"/>
                <a:cs typeface="Segoe Sans Display" pitchFamily="2" charset="0"/>
              </a:rPr>
              <a:t>impactful!</a:t>
            </a:r>
            <a:endParaRPr kumimoji="0" lang="en-US" sz="1625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 Semibold" pitchFamily="2" charset="0"/>
              <a:ea typeface="+mn-ea"/>
              <a:cs typeface="Segoe Sans Display Semibold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94D1341-8383-FB54-E783-B80A35A98307}"/>
              </a:ext>
            </a:extLst>
          </p:cNvPr>
          <p:cNvSpPr txBox="1"/>
          <p:nvPr/>
        </p:nvSpPr>
        <p:spPr>
          <a:xfrm>
            <a:off x="3605779" y="6736192"/>
            <a:ext cx="2707062" cy="13563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903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 Semibold"/>
                <a:cs typeface="Segoe Sans Display Semibold"/>
              </a:rPr>
              <a:t>Share useful prompts &amp; learning </a:t>
            </a:r>
          </a:p>
          <a:p>
            <a:pPr marL="0" marR="0" lvl="0" indent="0" algn="l" defTabSz="919032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1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 Semibold" pitchFamily="2" charset="0"/>
              <a:ea typeface="+mn-ea"/>
              <a:cs typeface="Segoe Sans Display Semibold" pitchFamily="2" charset="0"/>
            </a:endParaRPr>
          </a:p>
          <a:p>
            <a:pPr defTabSz="478898">
              <a:spcAft>
                <a:spcPts val="600"/>
              </a:spcAft>
              <a:defRPr/>
            </a:pPr>
            <a:r>
              <a:rPr kumimoji="0" lang="en-US" sz="1100" b="0" i="0" u="none" strike="noStrike" kern="1200" cap="none" spc="0" normalizeH="0" baseline="0" noProof="0" dirty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Send </a:t>
            </a:r>
            <a:r>
              <a:rPr kumimoji="0" lang="en-US" sz="1100" b="0" i="0" u="none" strike="noStrike" kern="1200" cap="none" spc="0" normalizeH="0" baseline="0" noProof="0" dirty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examples</a:t>
            </a:r>
            <a:r>
              <a:rPr kumimoji="0" lang="en-US" sz="1100" b="0" i="0" u="none" strike="noStrike" kern="1200" cap="none" spc="0" normalizeH="0" baseline="0" noProof="0" dirty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 of fun and easy prompts to get started! </a:t>
            </a:r>
            <a:endParaRPr lang="en-US" sz="1100" dirty="0">
              <a:solidFill>
                <a:prstClr val="black"/>
              </a:solidFill>
              <a:latin typeface="Segoe Sans Display"/>
              <a:cs typeface="Segoe Sans Display"/>
            </a:endParaRPr>
          </a:p>
          <a:p>
            <a:pPr defTabSz="478898">
              <a:spcAft>
                <a:spcPts val="600"/>
              </a:spcAft>
              <a:defRPr/>
            </a:pPr>
            <a:r>
              <a:rPr kumimoji="0" lang="en-US" sz="1100" b="0" i="0" u="none" strike="noStrike" kern="1200" cap="none" spc="0" normalizeH="0" baseline="0" noProof="0" dirty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Provide Copilot Chat training </a:t>
            </a:r>
            <a:r>
              <a:rPr lang="en-US" sz="1100" dirty="0">
                <a:ln w="3175">
                  <a:noFill/>
                </a:ln>
                <a:solidFill>
                  <a:prstClr val="black"/>
                </a:solidFill>
                <a:latin typeface="Segoe Sans Display"/>
                <a:cs typeface="Segoe Sans Display"/>
              </a:rPr>
              <a:t>to your organization </a:t>
            </a:r>
            <a:r>
              <a:rPr kumimoji="0" lang="en-US" sz="1100" b="0" i="0" u="none" strike="noStrike" kern="1200" cap="none" spc="0" normalizeH="0" baseline="0" noProof="0" dirty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using the customizable guide provided </a:t>
            </a:r>
            <a:r>
              <a:rPr kumimoji="0" lang="en-US" sz="1100" b="0" i="0" u="none" strike="noStrike" kern="1200" cap="none" spc="0" normalizeH="0" baseline="0" noProof="0" dirty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kumimoji="0" lang="en-US" sz="1100" b="0" i="0" u="none" strike="noStrike" kern="1200" cap="none" spc="0" normalizeH="0" baseline="0" noProof="0" dirty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Sans Display"/>
                <a:cs typeface="Segoe Sans Display"/>
              </a:rPr>
              <a:t>.</a:t>
            </a:r>
            <a:endParaRPr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"/>
              <a:cs typeface="Segoe Sans Display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D36BBD0-97DD-17DC-13C7-40C91AA17D3C}"/>
              </a:ext>
            </a:extLst>
          </p:cNvPr>
          <p:cNvSpPr txBox="1"/>
          <p:nvPr/>
        </p:nvSpPr>
        <p:spPr>
          <a:xfrm>
            <a:off x="4179227" y="8790587"/>
            <a:ext cx="2540849" cy="974113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r" defTabSz="4506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22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19000">
                      <a:srgbClr val="764BBD"/>
                    </a:gs>
                    <a:gs pos="100000">
                      <a:srgbClr val="B741C4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Segoe Sans Display Semibold" pitchFamily="2" charset="0"/>
                <a:ea typeface="+mn-ea"/>
                <a:cs typeface="Segoe Sans Display Semibold" pitchFamily="2" charset="0"/>
              </a:rPr>
              <a:t> For more information</a:t>
            </a:r>
          </a:p>
          <a:p>
            <a:pPr marL="0" marR="0" lvl="0" indent="0" algn="r" defTabSz="4506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08" b="0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Segoe Sans"/>
              <a:ea typeface="+mn-ea"/>
              <a:cs typeface="+mn-cs"/>
            </a:endParaRPr>
          </a:p>
          <a:p>
            <a:pPr marL="0" marR="0" lvl="0" indent="0" algn="r" defTabSz="4506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 Display" pitchFamily="2" charset="0"/>
                <a:cs typeface="Segoe Sans Display" pitchFamily="2" charset="0"/>
              </a:rPr>
              <a:t>Speak to your Microsoft account team for more information and visit </a:t>
            </a:r>
            <a:r>
              <a:rPr kumimoji="0" lang="en-US" sz="1100" b="0" i="0" u="none" strike="noStrike" kern="1200" cap="none" spc="-47" normalizeH="0" baseline="0" noProof="0" dirty="0">
                <a:ln w="3175">
                  <a:noFill/>
                </a:ln>
                <a:solidFill>
                  <a:srgbClr val="374649"/>
                </a:solidFill>
                <a:effectLst/>
                <a:uLnTx/>
                <a:uFillTx/>
                <a:latin typeface="Segoe Sans Display Semibold" pitchFamily="2" charset="0"/>
                <a:ea typeface="Calibri Light" panose="020F0302020204030204"/>
                <a:cs typeface="Segoe Sans Display Semibold" pitchFamily="2" charset="0"/>
                <a:hlinkClick r:id="rId11"/>
              </a:rPr>
              <a:t>adoption.microsoft.com/copilot-chat</a:t>
            </a:r>
            <a:endParaRPr kumimoji="0" lang="en-US" sz="1100" b="0" i="0" u="none" strike="noStrike" kern="1200" cap="none" spc="-47" normalizeH="0" baseline="0" noProof="0" dirty="0">
              <a:ln w="3175">
                <a:noFill/>
              </a:ln>
              <a:solidFill>
                <a:srgbClr val="374649"/>
              </a:solidFill>
              <a:effectLst/>
              <a:uLnTx/>
              <a:uFillTx/>
              <a:latin typeface="Segoe Sans Display Semibold" pitchFamily="2" charset="0"/>
              <a:cs typeface="Segoe Sans Display Semibold" pitchFamily="2" charset="0"/>
            </a:endParaRPr>
          </a:p>
          <a:p>
            <a:pPr marL="0" marR="0" lvl="0" indent="0" algn="r" defTabSz="4506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 Display" pitchFamily="2" charset="0"/>
                <a:cs typeface="Segoe Sans Display" pitchFamily="2" charset="0"/>
              </a:rPr>
              <a:t>for additional resources.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Sans Display" pitchFamily="2" charset="0"/>
              <a:cs typeface="Segoe Sans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107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4d2b90-11f2-4fdf-990a-54fa46247cf8">
      <Terms xmlns="http://schemas.microsoft.com/office/infopath/2007/PartnerControls"/>
    </lcf76f155ced4ddcb4097134ff3c332f>
    <_ip_UnifiedCompliancePolicyUIAction xmlns="http://schemas.microsoft.com/sharepoint/v3" xsi:nil="true"/>
    <MCpostdate xmlns="324d2b90-11f2-4fdf-990a-54fa46247cf8" xsi:nil="true"/>
    <Recipients xmlns="324d2b90-11f2-4fdf-990a-54fa46247cf8" xsi:nil="true"/>
    <_ip_UnifiedCompliancePolicyProperties xmlns="http://schemas.microsoft.com/sharepoint/v3" xsi:nil="true"/>
    <TaxCatchAll xmlns="b817b00b-f121-400f-976b-40959b1c7d14" xsi:nil="true"/>
    <MCpostID xmlns="324d2b90-11f2-4fdf-990a-54fa46247cf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B4D63BEF6CE74A98DE71B79A4EFA2E" ma:contentTypeVersion="20" ma:contentTypeDescription="Create a new document." ma:contentTypeScope="" ma:versionID="cb9345eb3893610c45717ec70d2b3801">
  <xsd:schema xmlns:xsd="http://www.w3.org/2001/XMLSchema" xmlns:xs="http://www.w3.org/2001/XMLSchema" xmlns:p="http://schemas.microsoft.com/office/2006/metadata/properties" xmlns:ns1="http://schemas.microsoft.com/sharepoint/v3" xmlns:ns2="324d2b90-11f2-4fdf-990a-54fa46247cf8" xmlns:ns3="b817b00b-f121-400f-976b-40959b1c7d14" targetNamespace="http://schemas.microsoft.com/office/2006/metadata/properties" ma:root="true" ma:fieldsID="323b0e0f0e8756d44652f1531627ebfa" ns1:_="" ns2:_="" ns3:_="">
    <xsd:import namespace="http://schemas.microsoft.com/sharepoint/v3"/>
    <xsd:import namespace="324d2b90-11f2-4fdf-990a-54fa46247cf8"/>
    <xsd:import namespace="b817b00b-f121-400f-976b-40959b1c7d14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CpostID" minOccurs="0"/>
                <xsd:element ref="ns2:MCpostdate" minOccurs="0"/>
                <xsd:element ref="ns2:Recipient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4d2b90-11f2-4fdf-990a-54fa46247cf8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CpostID" ma:index="24" nillable="true" ma:displayName="MC post ID" ma:format="Dropdown" ma:internalName="MCpostID">
      <xsd:simpleType>
        <xsd:restriction base="dms:Text">
          <xsd:maxLength value="255"/>
        </xsd:restriction>
      </xsd:simpleType>
    </xsd:element>
    <xsd:element name="MCpostdate" ma:index="25" nillable="true" ma:displayName="MC post date " ma:format="Dropdown" ma:internalName="MCpostdate">
      <xsd:simpleType>
        <xsd:restriction base="dms:Text">
          <xsd:maxLength value="255"/>
        </xsd:restriction>
      </xsd:simpleType>
    </xsd:element>
    <xsd:element name="Recipients" ma:index="26" nillable="true" ma:displayName="Recipients " ma:format="Dropdown" ma:internalName="Recipients">
      <xsd:simpleType>
        <xsd:restriction base="dms:Text">
          <xsd:maxLength value="255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17b00b-f121-400f-976b-40959b1c7d14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a2642221-0cbc-45a0-a534-f2e154e1d76e}" ma:internalName="TaxCatchAll" ma:showField="CatchAllData" ma:web="b817b00b-f121-400f-976b-40959b1c7d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5906E5-0722-4DDE-B75F-F0AD47657BD3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324d2b90-11f2-4fdf-990a-54fa46247cf8"/>
    <ds:schemaRef ds:uri="http://schemas.microsoft.com/office/infopath/2007/PartnerControls"/>
    <ds:schemaRef ds:uri="b817b00b-f121-400f-976b-40959b1c7d14"/>
    <ds:schemaRef ds:uri="http://www.w3.org/XML/1998/namespace"/>
    <ds:schemaRef ds:uri="http://purl.org/dc/elements/1.1/"/>
    <ds:schemaRef ds:uri="http://schemas.microsoft.com/sharepoint/v3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630EB10-FBBC-4893-B386-04EDA3A773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0AAF31-84F9-407C-86A9-8309118281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24d2b90-11f2-4fdf-990a-54fa46247cf8"/>
    <ds:schemaRef ds:uri="b817b00b-f121-400f-976b-40959b1c7d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290</Words>
  <Application>Microsoft Office PowerPoint</Application>
  <PresentationFormat>A4 Paper (210x297 mm)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Segoe Sans</vt:lpstr>
      <vt:lpstr>Segoe Sans Display</vt:lpstr>
      <vt:lpstr>Segoe Sans Display Semibold</vt:lpstr>
      <vt:lpstr>Segoe UI</vt:lpstr>
      <vt:lpstr>Segoe UI Semibold</vt:lpstr>
      <vt:lpstr>Office 2013 - 2022 Theme</vt:lpstr>
      <vt:lpstr>4 steps to adopting Microsoft 365 Copilot Chat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Jessie Hwang (MCAG)</cp:lastModifiedBy>
  <cp:revision>2</cp:revision>
  <dcterms:created xsi:type="dcterms:W3CDTF">2025-03-27T21:03:40Z</dcterms:created>
  <dcterms:modified xsi:type="dcterms:W3CDTF">2025-05-02T21:28:47Z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0x010100CAB4D63BEF6CE74A98DE71B79A4EFA2E</vt:lpwstr>
  </property>
  <property fmtid="{D5CDD505-2E9C-101B-9397-08002B2CF9AE}" pid="3" name="MediaServiceImageTags">
    <vt:lpwstr/>
  </property>
</Properties>
</file>